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3" r:id="rId8"/>
    <p:sldId id="262" r:id="rId9"/>
    <p:sldId id="264" r:id="rId10"/>
    <p:sldId id="265" r:id="rId11"/>
    <p:sldId id="272" r:id="rId12"/>
  </p:sldIdLst>
  <p:sldSz cx="18288000" cy="10287000"/>
  <p:notesSz cx="6858000" cy="9947275"/>
  <p:embeddedFontLst>
    <p:embeddedFont>
      <p:font typeface="Evolventa Bold" panose="020B0604020202020204" charset="0"/>
      <p:regular r:id="rId13"/>
    </p:embeddedFont>
    <p:embeddedFont>
      <p:font typeface="Evolventa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9FF"/>
    <a:srgbClr val="00BBFE"/>
    <a:srgbClr val="009ED6"/>
    <a:srgbClr val="97E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svg"/><Relationship Id="rId3" Type="http://schemas.openxmlformats.org/officeDocument/2006/relationships/image" Target="../media/image24.svg"/><Relationship Id="rId17" Type="http://schemas.openxmlformats.org/officeDocument/2006/relationships/image" Target="../media/image20.png"/><Relationship Id="rId7" Type="http://schemas.openxmlformats.org/officeDocument/2006/relationships/image" Target="../media/image36.svg"/><Relationship Id="rId2" Type="http://schemas.openxmlformats.org/officeDocument/2006/relationships/image" Target="../media/image1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Relationship Id="rId15" Type="http://schemas.openxmlformats.org/officeDocument/2006/relationships/image" Target="../media/image18.png"/><Relationship Id="rId14" Type="http://schemas.openxmlformats.org/officeDocument/2006/relationships/image" Target="../media/image17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4" Type="http://schemas.openxmlformats.org/officeDocument/2006/relationships/image" Target="../media/image12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02445" y="1866911"/>
            <a:ext cx="8217084" cy="5729812"/>
            <a:chOff x="0" y="-104140"/>
            <a:chExt cx="10956112" cy="7639749"/>
          </a:xfrm>
        </p:grpSpPr>
        <p:sp>
          <p:nvSpPr>
            <p:cNvPr id="3" name="TextBox 3"/>
            <p:cNvSpPr txBox="1"/>
            <p:nvPr/>
          </p:nvSpPr>
          <p:spPr>
            <a:xfrm>
              <a:off x="0" y="2334244"/>
              <a:ext cx="10956112" cy="42062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159"/>
                </a:lnSpc>
              </a:pPr>
              <a:r>
                <a:rPr lang="ru-RU" sz="8000" dirty="0" smtClean="0">
                  <a:solidFill>
                    <a:srgbClr val="F7B4A7"/>
                  </a:solidFill>
                  <a:latin typeface="Evolventa Bold"/>
                </a:rPr>
                <a:t>Организация студенческого </a:t>
              </a:r>
              <a:r>
                <a:rPr lang="ru-RU" sz="8000" dirty="0" err="1" smtClean="0">
                  <a:solidFill>
                    <a:srgbClr val="F7B4A7"/>
                  </a:solidFill>
                  <a:latin typeface="Evolventa Bold"/>
                </a:rPr>
                <a:t>коворкинга</a:t>
              </a:r>
              <a:endParaRPr lang="en-US" sz="8000" dirty="0">
                <a:solidFill>
                  <a:srgbClr val="F7B4A7"/>
                </a:solidFill>
                <a:latin typeface="Evolventa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140"/>
              <a:ext cx="10956112" cy="46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en-US" sz="2250" spc="418" dirty="0">
                <a:solidFill>
                  <a:srgbClr val="94DDDE"/>
                </a:solidFill>
                <a:latin typeface="Evolventa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3660"/>
              <a:ext cx="10956112" cy="871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10"/>
                </a:lnSpc>
              </a:pPr>
              <a:endParaRPr lang="en-US" sz="4150" dirty="0">
                <a:solidFill>
                  <a:srgbClr val="94DDDE"/>
                </a:solidFill>
                <a:latin typeface="Evolventa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2834" y="-1921745"/>
            <a:ext cx="675564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03834" y="1790711"/>
            <a:ext cx="1194327" cy="25861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095190" y="2021154"/>
            <a:ext cx="5357753" cy="55915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47148" y="1264426"/>
            <a:ext cx="3144039" cy="2440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24872" y="5005800"/>
            <a:ext cx="1894295" cy="4252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011803" y="7612736"/>
            <a:ext cx="3486358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7452" y="1244728"/>
            <a:ext cx="7079577" cy="2757278"/>
            <a:chOff x="0" y="-200025"/>
            <a:chExt cx="9439436" cy="3676370"/>
          </a:xfrm>
        </p:grpSpPr>
        <p:sp>
          <p:nvSpPr>
            <p:cNvPr id="3" name="TextBox 3"/>
            <p:cNvSpPr txBox="1"/>
            <p:nvPr/>
          </p:nvSpPr>
          <p:spPr>
            <a:xfrm>
              <a:off x="0" y="-200025"/>
              <a:ext cx="9439436" cy="2800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>
                  <a:solidFill>
                    <a:srgbClr val="94DDDE"/>
                  </a:solidFill>
                  <a:latin typeface="Evolventa Bold"/>
                </a:rPr>
                <a:t>Преимущества для студентов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35400"/>
              <a:ext cx="7324815" cy="640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62"/>
                </a:lnSpc>
              </a:pPr>
              <a:endParaRPr lang="en-US" sz="2899" spc="579" dirty="0">
                <a:solidFill>
                  <a:srgbClr val="94DDDE"/>
                </a:solidFill>
                <a:latin typeface="Evolventa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44000" y="1281241"/>
            <a:ext cx="7714897" cy="1958996"/>
            <a:chOff x="0" y="-142875"/>
            <a:chExt cx="10286529" cy="2611995"/>
          </a:xfrm>
        </p:grpSpPr>
        <p:sp>
          <p:nvSpPr>
            <p:cNvPr id="6" name="TextBox 6"/>
            <p:cNvSpPr txBox="1"/>
            <p:nvPr/>
          </p:nvSpPr>
          <p:spPr>
            <a:xfrm>
              <a:off x="0" y="-142875"/>
              <a:ext cx="10286529" cy="1375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94DDDE"/>
                  </a:solidFill>
                  <a:latin typeface="Evolventa Bold"/>
                </a:rPr>
                <a:t>Обеспечивают более персонализированное обучение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511593"/>
              <a:ext cx="10286529" cy="957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35"/>
                </a:lnSpc>
              </a:pP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У </a:t>
              </a:r>
              <a:r>
                <a:rPr lang="ru-RU" sz="2025" dirty="0" smtClean="0">
                  <a:solidFill>
                    <a:srgbClr val="FEFEFE"/>
                  </a:solidFill>
                  <a:latin typeface="Evolventa"/>
                </a:rPr>
                <a:t>Студентов</a:t>
              </a:r>
              <a:r>
                <a:rPr lang="en-US" sz="2025" dirty="0" smtClean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025" dirty="0" err="1">
                  <a:solidFill>
                    <a:srgbClr val="FEFEFE"/>
                  </a:solidFill>
                  <a:latin typeface="Evolventa"/>
                </a:rPr>
                <a:t>есть</a:t>
              </a: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025" dirty="0" err="1">
                  <a:solidFill>
                    <a:srgbClr val="FEFEFE"/>
                  </a:solidFill>
                  <a:latin typeface="Evolventa"/>
                </a:rPr>
                <a:t>больше</a:t>
              </a: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025" dirty="0" err="1">
                  <a:solidFill>
                    <a:srgbClr val="FEFEFE"/>
                  </a:solidFill>
                  <a:latin typeface="Evolventa"/>
                </a:rPr>
                <a:t>свободы</a:t>
              </a: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025" dirty="0" err="1">
                  <a:solidFill>
                    <a:srgbClr val="FEFEFE"/>
                  </a:solidFill>
                  <a:latin typeface="Evolventa"/>
                </a:rPr>
                <a:t>выбора</a:t>
              </a: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025" dirty="0" err="1">
                  <a:solidFill>
                    <a:srgbClr val="FEFEFE"/>
                  </a:solidFill>
                  <a:latin typeface="Evolventa"/>
                </a:rPr>
                <a:t>способов</a:t>
              </a: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 и </a:t>
              </a:r>
              <a:r>
                <a:rPr lang="en-US" sz="2025" dirty="0" err="1">
                  <a:solidFill>
                    <a:srgbClr val="FEFEFE"/>
                  </a:solidFill>
                  <a:latin typeface="Evolventa"/>
                </a:rPr>
                <a:t>инструментов</a:t>
              </a: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, </a:t>
              </a:r>
              <a:r>
                <a:rPr lang="en-US" sz="2025" dirty="0" err="1">
                  <a:solidFill>
                    <a:srgbClr val="FEFEFE"/>
                  </a:solidFill>
                  <a:latin typeface="Evolventa"/>
                </a:rPr>
                <a:t>которые</a:t>
              </a: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025" dirty="0" err="1">
                  <a:solidFill>
                    <a:srgbClr val="FEFEFE"/>
                  </a:solidFill>
                  <a:latin typeface="Evolventa"/>
                </a:rPr>
                <a:t>помогают</a:t>
              </a: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025" dirty="0" err="1">
                  <a:solidFill>
                    <a:srgbClr val="FEFEFE"/>
                  </a:solidFill>
                  <a:latin typeface="Evolventa"/>
                </a:rPr>
                <a:t>им</a:t>
              </a: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025" dirty="0" err="1">
                  <a:solidFill>
                    <a:srgbClr val="FEFEFE"/>
                  </a:solidFill>
                  <a:latin typeface="Evolventa"/>
                </a:rPr>
                <a:t>учиться</a:t>
              </a: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025" dirty="0" err="1">
                  <a:solidFill>
                    <a:srgbClr val="FEFEFE"/>
                  </a:solidFill>
                  <a:latin typeface="Evolventa"/>
                </a:rPr>
                <a:t>лучше</a:t>
              </a: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025" dirty="0" err="1">
                  <a:solidFill>
                    <a:srgbClr val="FEFEFE"/>
                  </a:solidFill>
                  <a:latin typeface="Evolventa"/>
                </a:rPr>
                <a:t>всего</a:t>
              </a:r>
              <a:r>
                <a:rPr lang="en-US" sz="2025" dirty="0">
                  <a:solidFill>
                    <a:srgbClr val="FEFEFE"/>
                  </a:solidFill>
                  <a:latin typeface="Evolventa"/>
                </a:rPr>
                <a:t>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144000" y="4216472"/>
            <a:ext cx="7714897" cy="2032169"/>
            <a:chOff x="0" y="-142875"/>
            <a:chExt cx="10286529" cy="2709559"/>
          </a:xfrm>
        </p:grpSpPr>
        <p:sp>
          <p:nvSpPr>
            <p:cNvPr id="9" name="TextBox 9"/>
            <p:cNvSpPr txBox="1"/>
            <p:nvPr/>
          </p:nvSpPr>
          <p:spPr>
            <a:xfrm>
              <a:off x="0" y="-142875"/>
              <a:ext cx="10286529" cy="711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>
                  <a:solidFill>
                    <a:srgbClr val="94DDDE"/>
                  </a:solidFill>
                  <a:latin typeface="Evolventa Bold"/>
                </a:rPr>
                <a:t>Улучшает навыки общения учеников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22617"/>
              <a:ext cx="10286529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ru-RU" sz="2400" dirty="0" smtClean="0">
                  <a:solidFill>
                    <a:srgbClr val="FEFEFE"/>
                  </a:solidFill>
                  <a:latin typeface="Evolventa"/>
                </a:rPr>
                <a:t>Студенты</a:t>
              </a:r>
              <a:r>
                <a:rPr lang="en-US" sz="2400" dirty="0" smtClean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получают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доступ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к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различным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каналам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,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где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они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могут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общаться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и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сотрудничать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с </a:t>
              </a:r>
              <a:r>
                <a:rPr lang="ru-RU" sz="2400" dirty="0" smtClean="0">
                  <a:solidFill>
                    <a:srgbClr val="FEFEFE"/>
                  </a:solidFill>
                  <a:latin typeface="Evolventa"/>
                </a:rPr>
                <a:t>педагогами </a:t>
              </a:r>
              <a:r>
                <a:rPr lang="en-US" sz="2400" dirty="0" smtClean="0">
                  <a:solidFill>
                    <a:srgbClr val="FEFEFE"/>
                  </a:solidFill>
                  <a:latin typeface="Evolventa"/>
                </a:rPr>
                <a:t>и</a:t>
              </a:r>
              <a:r>
                <a:rPr lang="ru-RU" sz="2400" dirty="0" smtClean="0">
                  <a:solidFill>
                    <a:srgbClr val="FEFEFE"/>
                  </a:solidFill>
                  <a:latin typeface="Evolventa"/>
                </a:rPr>
                <a:t> предпринимателями</a:t>
              </a:r>
              <a:r>
                <a:rPr lang="en-US" sz="2400" dirty="0" smtClean="0">
                  <a:solidFill>
                    <a:srgbClr val="FEFEFE"/>
                  </a:solidFill>
                  <a:latin typeface="Evolventa"/>
                </a:rPr>
                <a:t>.</a:t>
              </a:r>
              <a:endParaRPr lang="en-US" sz="2400" dirty="0">
                <a:solidFill>
                  <a:srgbClr val="FEFEFE"/>
                </a:solidFill>
                <a:latin typeface="Evolventa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44000" y="7205685"/>
            <a:ext cx="7714897" cy="2025025"/>
            <a:chOff x="0" y="-133350"/>
            <a:chExt cx="10286529" cy="270003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33350"/>
              <a:ext cx="10286529" cy="656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4"/>
                </a:lnSpc>
              </a:pPr>
              <a:r>
                <a:rPr lang="en-US" sz="2575">
                  <a:solidFill>
                    <a:srgbClr val="94DDDE"/>
                  </a:solidFill>
                  <a:latin typeface="Evolventa Bold"/>
                </a:rPr>
                <a:t>Помогает учащимся готовиться для будущего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822617"/>
              <a:ext cx="10286529" cy="1744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ru-RU" sz="2400" dirty="0" smtClean="0">
                  <a:solidFill>
                    <a:srgbClr val="FEFEFE"/>
                  </a:solidFill>
                  <a:latin typeface="Evolventa"/>
                </a:rPr>
                <a:t>Студенты </a:t>
              </a:r>
              <a:r>
                <a:rPr lang="en-US" sz="2400" dirty="0" err="1" smtClean="0">
                  <a:solidFill>
                    <a:srgbClr val="FEFEFE"/>
                  </a:solidFill>
                  <a:latin typeface="Evolventa"/>
                </a:rPr>
                <a:t>получают</a:t>
              </a:r>
              <a:r>
                <a:rPr lang="en-US" sz="2400" dirty="0" smtClean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все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необходимое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для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высокотехнологического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400" dirty="0" err="1">
                  <a:solidFill>
                    <a:srgbClr val="FEFEFE"/>
                  </a:solidFill>
                  <a:latin typeface="Evolventa"/>
                </a:rPr>
                <a:t>будущего</a:t>
              </a:r>
              <a:r>
                <a:rPr lang="en-US" sz="2400" dirty="0">
                  <a:solidFill>
                    <a:srgbClr val="FEFEFE"/>
                  </a:solidFill>
                  <a:latin typeface="Evolventa"/>
                </a:rPr>
                <a:t> </a:t>
              </a:r>
              <a:r>
                <a:rPr lang="en-US" sz="2400" dirty="0" smtClean="0">
                  <a:solidFill>
                    <a:srgbClr val="FEFEFE"/>
                  </a:solidFill>
                  <a:latin typeface="Evolventa"/>
                </a:rPr>
                <a:t>и</a:t>
              </a:r>
              <a:r>
                <a:rPr lang="ru-RU" sz="2400" dirty="0" smtClean="0">
                  <a:solidFill>
                    <a:srgbClr val="FEFEFE"/>
                  </a:solidFill>
                  <a:latin typeface="Evolventa"/>
                </a:rPr>
                <a:t> возможность успешного трудоустройство.</a:t>
              </a:r>
              <a:endParaRPr lang="en-US" sz="2400" dirty="0">
                <a:solidFill>
                  <a:srgbClr val="FEFEFE"/>
                </a:solidFill>
                <a:latin typeface="Evolventa"/>
              </a:endParaRPr>
            </a:p>
          </p:txBody>
        </p:sp>
      </p:grpSp>
      <p:pic>
        <p:nvPicPr>
          <p:cNvPr id="14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2667000" y="6743700"/>
            <a:ext cx="3429000" cy="2119746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2000" y="3771900"/>
            <a:ext cx="2400854" cy="327660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92400" y="266700"/>
            <a:ext cx="2369634" cy="194310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000" y="7962900"/>
            <a:ext cx="1676400" cy="1030224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57600" y="3314700"/>
            <a:ext cx="1491622" cy="3229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02445" y="1866911"/>
            <a:ext cx="8217084" cy="5729812"/>
            <a:chOff x="0" y="-104140"/>
            <a:chExt cx="10956112" cy="7639749"/>
          </a:xfrm>
        </p:grpSpPr>
        <p:sp>
          <p:nvSpPr>
            <p:cNvPr id="3" name="TextBox 3"/>
            <p:cNvSpPr txBox="1"/>
            <p:nvPr/>
          </p:nvSpPr>
          <p:spPr>
            <a:xfrm>
              <a:off x="0" y="2334244"/>
              <a:ext cx="10956112" cy="14020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159"/>
                </a:lnSpc>
              </a:pPr>
              <a:endParaRPr lang="en-US" sz="8000" dirty="0">
                <a:solidFill>
                  <a:srgbClr val="F7B4A7"/>
                </a:solidFill>
                <a:latin typeface="Evolventa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140"/>
              <a:ext cx="10956112" cy="4670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49"/>
                </a:lnSpc>
              </a:pPr>
              <a:endParaRPr lang="en-US" sz="2250" spc="418" dirty="0">
                <a:solidFill>
                  <a:srgbClr val="94DDDE"/>
                </a:solidFill>
                <a:latin typeface="Evolventa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6663660"/>
              <a:ext cx="10956112" cy="871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10"/>
                </a:lnSpc>
              </a:pPr>
              <a:endParaRPr lang="en-US" sz="4150" dirty="0">
                <a:solidFill>
                  <a:srgbClr val="94DDDE"/>
                </a:solidFill>
                <a:latin typeface="Evolventa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2834" y="-1921745"/>
            <a:ext cx="6755642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03834" y="1790711"/>
            <a:ext cx="1194327" cy="25861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095190" y="2021154"/>
            <a:ext cx="5357753" cy="55915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47148" y="1264426"/>
            <a:ext cx="3144039" cy="2440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24872" y="5005800"/>
            <a:ext cx="1894295" cy="42525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011803" y="7612736"/>
            <a:ext cx="3486358" cy="41148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610600" y="1333500"/>
            <a:ext cx="8991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Рабочая гипотеза проекта: 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Если правильно организовать пространство и режим работы аудиторий для подготовки студентов к занятиям по принципу </a:t>
            </a:r>
            <a:r>
              <a:rPr lang="ru-RU" sz="4000" dirty="0" err="1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коворкинга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, это повысит успешность студентов в обучении и других видах деятельности.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Evolvent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1" y="1562100"/>
            <a:ext cx="8839199" cy="5523135"/>
            <a:chOff x="481673" y="-228600"/>
            <a:chExt cx="11499307" cy="7424890"/>
          </a:xfrm>
        </p:grpSpPr>
        <p:sp>
          <p:nvSpPr>
            <p:cNvPr id="3" name="TextBox 3"/>
            <p:cNvSpPr txBox="1"/>
            <p:nvPr/>
          </p:nvSpPr>
          <p:spPr>
            <a:xfrm>
              <a:off x="481673" y="-228600"/>
              <a:ext cx="6723775" cy="1767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89"/>
                </a:lnSpc>
              </a:pPr>
              <a:r>
                <a:rPr lang="en-US" sz="7574">
                  <a:solidFill>
                    <a:srgbClr val="F7B4A7"/>
                  </a:solidFill>
                  <a:latin typeface="Evolventa Bold"/>
                </a:rPr>
                <a:t>ПОВЕСТКА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481673" y="2213094"/>
              <a:ext cx="7537706" cy="1609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84"/>
                </a:lnSpc>
              </a:pPr>
              <a:r>
                <a:rPr lang="en-US" sz="2899" spc="347" dirty="0">
                  <a:solidFill>
                    <a:srgbClr val="94DDDE"/>
                  </a:solidFill>
                  <a:latin typeface="Evolventa"/>
                </a:rPr>
                <a:t>КЛЮЧЕВЫЕ ТЕМЫ В ЭТОЙ ПРЕЗЕНТАЦИИ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24350" y="4713779"/>
              <a:ext cx="11456630" cy="2482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61340" lvl="1" indent="-280670" algn="just">
                <a:lnSpc>
                  <a:spcPts val="3640"/>
                </a:lnSpc>
                <a:buFont typeface="Arial"/>
                <a:buChar char="•"/>
              </a:pPr>
              <a:r>
                <a:rPr lang="ru-RU" sz="2600" dirty="0" smtClean="0">
                  <a:solidFill>
                    <a:srgbClr val="94DDDE"/>
                  </a:solidFill>
                  <a:latin typeface="Evolventa"/>
                </a:rPr>
                <a:t>Что такое </a:t>
              </a:r>
              <a:r>
                <a:rPr lang="ru-RU" sz="2600" dirty="0" err="1" smtClean="0">
                  <a:solidFill>
                    <a:srgbClr val="94DDDE"/>
                  </a:solidFill>
                  <a:latin typeface="Evolventa"/>
                </a:rPr>
                <a:t>коворкинг</a:t>
              </a:r>
              <a:r>
                <a:rPr lang="ru-RU" sz="2600" dirty="0" smtClean="0">
                  <a:solidFill>
                    <a:srgbClr val="94DDDE"/>
                  </a:solidFill>
                  <a:latin typeface="Evolventa"/>
                </a:rPr>
                <a:t>?</a:t>
              </a:r>
              <a:endParaRPr lang="en-US" sz="2600" dirty="0">
                <a:solidFill>
                  <a:srgbClr val="94DDDE"/>
                </a:solidFill>
                <a:latin typeface="Evolventa"/>
              </a:endParaRPr>
            </a:p>
            <a:p>
              <a:pPr marL="561340" lvl="1" indent="-280670" algn="just">
                <a:lnSpc>
                  <a:spcPts val="3640"/>
                </a:lnSpc>
                <a:buFont typeface="Arial"/>
                <a:buChar char="•"/>
              </a:pPr>
              <a:r>
                <a:rPr lang="ru-RU" sz="2800" dirty="0" smtClean="0">
                  <a:solidFill>
                    <a:srgbClr val="97E4FF"/>
                  </a:solidFill>
                  <a:latin typeface="Evolventa" charset="0"/>
                </a:rPr>
                <a:t>Система управления</a:t>
              </a:r>
            </a:p>
            <a:p>
              <a:pPr marL="561340" lvl="1" indent="-280670" algn="just">
                <a:lnSpc>
                  <a:spcPts val="3640"/>
                </a:lnSpc>
                <a:buFont typeface="Arial"/>
                <a:buChar char="•"/>
              </a:pPr>
              <a:r>
                <a:rPr lang="ru-RU" sz="2800" dirty="0" smtClean="0">
                  <a:solidFill>
                    <a:srgbClr val="97E4FF"/>
                  </a:solidFill>
                  <a:latin typeface="Evolventa" charset="0"/>
                </a:rPr>
                <a:t>Преимущество</a:t>
              </a:r>
            </a:p>
            <a:p>
              <a:pPr marL="561340" lvl="1" indent="-280670" algn="just">
                <a:lnSpc>
                  <a:spcPts val="3640"/>
                </a:lnSpc>
                <a:buFont typeface="Arial"/>
                <a:buChar char="•"/>
              </a:pPr>
              <a:r>
                <a:rPr lang="ru-RU" sz="2800" dirty="0" smtClean="0">
                  <a:solidFill>
                    <a:srgbClr val="97E4FF"/>
                  </a:solidFill>
                  <a:latin typeface="Evolventa" charset="0"/>
                </a:rPr>
                <a:t>Риски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09758" y="1684366"/>
            <a:ext cx="3874545" cy="51225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80976" y="2475095"/>
            <a:ext cx="3874545" cy="512259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95732" y="3214319"/>
            <a:ext cx="3874545" cy="5122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87200" y="2552700"/>
            <a:ext cx="5131837" cy="41148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2269285"/>
            <a:ext cx="9768230" cy="7694035"/>
            <a:chOff x="0" y="-207645"/>
            <a:chExt cx="13024306" cy="12436744"/>
          </a:xfrm>
        </p:grpSpPr>
        <p:sp>
          <p:nvSpPr>
            <p:cNvPr id="4" name="TextBox 4"/>
            <p:cNvSpPr txBox="1"/>
            <p:nvPr/>
          </p:nvSpPr>
          <p:spPr>
            <a:xfrm>
              <a:off x="0" y="-207645"/>
              <a:ext cx="13024306" cy="3949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ru-RU" sz="6400" b="1" dirty="0" err="1" smtClean="0">
                  <a:solidFill>
                    <a:srgbClr val="31356E"/>
                  </a:solidFill>
                  <a:latin typeface="Evolventa"/>
                </a:rPr>
                <a:t>Коворкинг</a:t>
              </a:r>
              <a:endParaRPr lang="ru-RU" sz="6400" b="1" dirty="0" smtClean="0">
                <a:solidFill>
                  <a:srgbClr val="31356E"/>
                </a:solidFill>
                <a:latin typeface="Evolventa"/>
              </a:endParaRPr>
            </a:p>
            <a:p>
              <a:pPr>
                <a:lnSpc>
                  <a:spcPts val="7680"/>
                </a:lnSpc>
              </a:pPr>
              <a:endParaRPr lang="ru-RU" sz="6400" dirty="0" smtClean="0">
                <a:solidFill>
                  <a:srgbClr val="31356E"/>
                </a:solidFill>
                <a:latin typeface="Evolventa"/>
              </a:endParaRPr>
            </a:p>
            <a:p>
              <a:pPr>
                <a:lnSpc>
                  <a:spcPts val="7680"/>
                </a:lnSpc>
              </a:pPr>
              <a:endParaRPr lang="en-US" sz="6400" dirty="0">
                <a:solidFill>
                  <a:srgbClr val="31356E"/>
                </a:solidFill>
                <a:latin typeface="Evolventa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248462"/>
              <a:ext cx="12547599" cy="79806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480"/>
                </a:lnSpc>
              </a:pPr>
              <a:r>
                <a:rPr lang="ru-RU" sz="3200" dirty="0" smtClean="0">
                  <a:solidFill>
                    <a:schemeClr val="accent1">
                      <a:lumMod val="50000"/>
                    </a:schemeClr>
                  </a:solidFill>
                </a:rPr>
                <a:t>Цели создания </a:t>
              </a:r>
              <a:r>
                <a:rPr lang="ru-RU" sz="3200" dirty="0" err="1" smtClean="0">
                  <a:solidFill>
                    <a:schemeClr val="accent1">
                      <a:lumMod val="50000"/>
                    </a:schemeClr>
                  </a:solidFill>
                </a:rPr>
                <a:t>коворкинг</a:t>
              </a:r>
              <a:r>
                <a:rPr lang="ru-RU" sz="3200" dirty="0" smtClean="0">
                  <a:solidFill>
                    <a:schemeClr val="accent1">
                      <a:lumMod val="50000"/>
                    </a:schemeClr>
                  </a:solidFill>
                </a:rPr>
                <a:t> – центра :</a:t>
              </a:r>
            </a:p>
            <a:p>
              <a:pPr algn="just">
                <a:lnSpc>
                  <a:spcPts val="3480"/>
                </a:lnSpc>
              </a:pPr>
              <a:r>
                <a:rPr lang="ru-RU" b="1" dirty="0"/>
                <a:t> </a:t>
              </a:r>
              <a:r>
                <a:rPr lang="ru-RU" b="1" dirty="0" smtClean="0"/>
                <a:t>-</a:t>
              </a:r>
              <a:r>
                <a:rPr lang="ru-RU" sz="2400" dirty="0" smtClean="0">
                  <a:solidFill>
                    <a:srgbClr val="0070C0"/>
                  </a:solidFill>
                </a:rPr>
                <a:t>Одним </a:t>
              </a:r>
              <a:r>
                <a:rPr lang="ru-RU" sz="2400" dirty="0">
                  <a:solidFill>
                    <a:srgbClr val="0070C0"/>
                  </a:solidFill>
                </a:rPr>
                <a:t>из ожидаемых результатов Дорожной  карты по реализации Национального доклада «Качественное образование, доступное каждому» является развитие инновационного потенциала, предпринимательского мышления у студентов колледжей. </a:t>
              </a:r>
              <a:endParaRPr lang="ru-RU" sz="2400" dirty="0" smtClean="0">
                <a:solidFill>
                  <a:srgbClr val="0070C0"/>
                </a:solidFill>
              </a:endParaRPr>
            </a:p>
            <a:p>
              <a:pPr algn="just">
                <a:lnSpc>
                  <a:spcPts val="3480"/>
                </a:lnSpc>
              </a:pPr>
              <a:r>
                <a:rPr lang="ru-RU" sz="2400" dirty="0" smtClean="0">
                  <a:solidFill>
                    <a:srgbClr val="0070C0"/>
                  </a:solidFill>
                </a:rPr>
                <a:t>-Стимулирование практической активности студентов по обучающимся специальностям   за счет выполнения задач от реальных предпринимателей</a:t>
              </a:r>
            </a:p>
            <a:p>
              <a:pPr>
                <a:lnSpc>
                  <a:spcPts val="3480"/>
                </a:lnSpc>
              </a:pPr>
              <a:endParaRPr lang="ru-RU" sz="3200" dirty="0" smtClean="0">
                <a:solidFill>
                  <a:schemeClr val="accent1">
                    <a:lumMod val="50000"/>
                  </a:schemeClr>
                </a:solidFill>
                <a:latin typeface="Evolventa"/>
              </a:endParaRPr>
            </a:p>
            <a:p>
              <a:pPr>
                <a:lnSpc>
                  <a:spcPts val="3480"/>
                </a:lnSpc>
              </a:pPr>
              <a:endParaRPr lang="ru-RU" sz="3200" dirty="0" smtClean="0">
                <a:solidFill>
                  <a:schemeClr val="accent1">
                    <a:lumMod val="50000"/>
                  </a:schemeClr>
                </a:solidFill>
                <a:latin typeface="Evolventa"/>
              </a:endParaRPr>
            </a:p>
            <a:p>
              <a:pPr>
                <a:lnSpc>
                  <a:spcPts val="3480"/>
                </a:lnSpc>
              </a:pPr>
              <a:endParaRPr lang="en-US" sz="2900" dirty="0">
                <a:solidFill>
                  <a:schemeClr val="accent1">
                    <a:lumMod val="50000"/>
                  </a:schemeClr>
                </a:solidFill>
                <a:latin typeface="Evolventa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914400" y="4000500"/>
            <a:ext cx="1005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-э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то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современное пространство для работы и мероприятий.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0694" y="2510779"/>
            <a:ext cx="6276929" cy="9393958"/>
            <a:chOff x="0" y="-200025"/>
            <a:chExt cx="8369239" cy="10257127"/>
          </a:xfrm>
        </p:grpSpPr>
        <p:sp>
          <p:nvSpPr>
            <p:cNvPr id="3" name="TextBox 3"/>
            <p:cNvSpPr txBox="1"/>
            <p:nvPr/>
          </p:nvSpPr>
          <p:spPr>
            <a:xfrm>
              <a:off x="0" y="-200025"/>
              <a:ext cx="8369239" cy="3163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4400" dirty="0" smtClean="0">
                  <a:solidFill>
                    <a:srgbClr val="2B4B82"/>
                  </a:solidFill>
                  <a:latin typeface="Evolventa Bold"/>
                </a:rPr>
                <a:t>Включить в образовательную программу </a:t>
              </a:r>
            </a:p>
            <a:p>
              <a:pPr>
                <a:lnSpc>
                  <a:spcPts val="7680"/>
                </a:lnSpc>
              </a:pPr>
              <a:endParaRPr lang="en-US" sz="5400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341798"/>
              <a:ext cx="8369239" cy="77153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3390" lvl="1" indent="-226695">
                <a:lnSpc>
                  <a:spcPts val="2940"/>
                </a:lnSpc>
              </a:pPr>
              <a:r>
                <a:rPr lang="ru-RU" sz="2000" b="1" dirty="0" smtClean="0">
                  <a:solidFill>
                    <a:srgbClr val="2B4B82"/>
                  </a:solidFill>
                  <a:latin typeface="Evolventa"/>
                </a:rPr>
                <a:t>Преимущество:</a:t>
              </a:r>
            </a:p>
            <a:p>
              <a:pPr marL="453390" lvl="1" indent="-226695">
                <a:lnSpc>
                  <a:spcPts val="2940"/>
                </a:lnSpc>
                <a:buFont typeface="Arial"/>
                <a:buChar char="•"/>
              </a:pPr>
              <a:r>
                <a:rPr lang="ru-RU" sz="2000" dirty="0" err="1" smtClean="0">
                  <a:solidFill>
                    <a:srgbClr val="2B4B82"/>
                  </a:solidFill>
                  <a:latin typeface="Evolventa"/>
                </a:rPr>
                <a:t>Спец.курсы</a:t>
              </a:r>
              <a:r>
                <a:rPr lang="ru-RU" sz="2000" dirty="0" smtClean="0">
                  <a:solidFill>
                    <a:srgbClr val="2B4B82"/>
                  </a:solidFill>
                  <a:latin typeface="Evolventa"/>
                </a:rPr>
                <a:t> и факультативы по актуальным на рынке </a:t>
              </a:r>
              <a:r>
                <a:rPr lang="ru-RU" sz="2000" smtClean="0">
                  <a:solidFill>
                    <a:srgbClr val="2B4B82"/>
                  </a:solidFill>
                  <a:latin typeface="Evolventa"/>
                </a:rPr>
                <a:t>направлениям</a:t>
              </a:r>
              <a:r>
                <a:rPr lang="ru-RU" sz="2000" smtClean="0">
                  <a:solidFill>
                    <a:srgbClr val="2B4B82"/>
                  </a:solidFill>
                  <a:latin typeface="Evolventa"/>
                </a:rPr>
                <a:t>;</a:t>
              </a:r>
            </a:p>
            <a:p>
              <a:pPr marL="453390" lvl="1" indent="-226695">
                <a:lnSpc>
                  <a:spcPts val="2940"/>
                </a:lnSpc>
                <a:buFont typeface="Arial"/>
                <a:buChar char="•"/>
              </a:pPr>
              <a:endParaRPr lang="en-US" sz="2000" dirty="0">
                <a:solidFill>
                  <a:srgbClr val="2B4B82"/>
                </a:solidFill>
                <a:latin typeface="Evolventa"/>
              </a:endParaRPr>
            </a:p>
            <a:p>
              <a:pPr marL="453390" lvl="1" indent="-226695">
                <a:lnSpc>
                  <a:spcPts val="2940"/>
                </a:lnSpc>
                <a:buFont typeface="Arial"/>
                <a:buChar char="•"/>
              </a:pPr>
              <a:r>
                <a:rPr lang="ru-RU" sz="2000" dirty="0" smtClean="0">
                  <a:solidFill>
                    <a:srgbClr val="2B4B82"/>
                  </a:solidFill>
                  <a:latin typeface="Evolventa"/>
                </a:rPr>
                <a:t>Мотивация для студентов в виде оценок за результаты исследования;</a:t>
              </a:r>
            </a:p>
            <a:p>
              <a:pPr marL="453390" lvl="1" indent="-226695">
                <a:lnSpc>
                  <a:spcPts val="2940"/>
                </a:lnSpc>
                <a:buFont typeface="Arial"/>
                <a:buChar char="•"/>
              </a:pPr>
              <a:r>
                <a:rPr lang="ru-RU" sz="2000" dirty="0" smtClean="0">
                  <a:solidFill>
                    <a:srgbClr val="2B4B82"/>
                  </a:solidFill>
                  <a:latin typeface="Evolventa"/>
                </a:rPr>
                <a:t>Предметный преподаватель будет курировать .</a:t>
              </a:r>
            </a:p>
            <a:p>
              <a:pPr marL="453390" lvl="1" indent="-226695">
                <a:lnSpc>
                  <a:spcPts val="2940"/>
                </a:lnSpc>
              </a:pPr>
              <a:r>
                <a:rPr lang="ru-RU" sz="2000" dirty="0" smtClean="0">
                  <a:solidFill>
                    <a:srgbClr val="2B4B82"/>
                  </a:solidFill>
                  <a:latin typeface="Evolventa"/>
                </a:rPr>
                <a:t> </a:t>
              </a:r>
              <a:endParaRPr lang="en-US" sz="2000" dirty="0">
                <a:solidFill>
                  <a:srgbClr val="2B4B82"/>
                </a:solidFill>
                <a:latin typeface="Evolventa"/>
              </a:endParaRPr>
            </a:p>
            <a:p>
              <a:pPr marL="453390" lvl="1" indent="-226695">
                <a:lnSpc>
                  <a:spcPts val="2940"/>
                </a:lnSpc>
              </a:pPr>
              <a:r>
                <a:rPr lang="ru-RU" sz="2000" b="1" dirty="0" smtClean="0">
                  <a:solidFill>
                    <a:srgbClr val="2B4B82"/>
                  </a:solidFill>
                  <a:latin typeface="Evolventa"/>
                </a:rPr>
                <a:t>Недостатки:  </a:t>
              </a:r>
            </a:p>
            <a:p>
              <a:pPr marL="453390" lvl="1" indent="-226695">
                <a:lnSpc>
                  <a:spcPts val="2940"/>
                </a:lnSpc>
                <a:buFont typeface="Arial" pitchFamily="34" charset="0"/>
                <a:buChar char="•"/>
              </a:pPr>
              <a:r>
                <a:rPr lang="en-US" sz="2000" dirty="0" err="1" smtClean="0">
                  <a:solidFill>
                    <a:srgbClr val="2B4B82"/>
                  </a:solidFill>
                  <a:latin typeface="Evolventa"/>
                </a:rPr>
                <a:t>Преподавание</a:t>
              </a:r>
              <a:r>
                <a:rPr lang="en-US" sz="2000" dirty="0" smtClean="0">
                  <a:solidFill>
                    <a:srgbClr val="2B4B82"/>
                  </a:solidFill>
                  <a:latin typeface="Evolventa"/>
                </a:rPr>
                <a:t> и </a:t>
              </a:r>
              <a:r>
                <a:rPr lang="en-US" sz="2000" dirty="0" err="1" smtClean="0">
                  <a:solidFill>
                    <a:srgbClr val="2B4B82"/>
                  </a:solidFill>
                  <a:latin typeface="Evolventa"/>
                </a:rPr>
                <a:t>учеба</a:t>
              </a:r>
              <a:r>
                <a:rPr lang="en-US" sz="2000" dirty="0" smtClean="0">
                  <a:solidFill>
                    <a:srgbClr val="2B4B82"/>
                  </a:solidFill>
                  <a:latin typeface="Evolventa"/>
                </a:rPr>
                <a:t> </a:t>
              </a:r>
              <a:r>
                <a:rPr lang="en-US" sz="2000" dirty="0" err="1" smtClean="0">
                  <a:solidFill>
                    <a:srgbClr val="2B4B82"/>
                  </a:solidFill>
                  <a:latin typeface="Evolventa"/>
                </a:rPr>
                <a:t>происходят</a:t>
              </a:r>
              <a:r>
                <a:rPr lang="en-US" sz="2000" dirty="0" smtClean="0">
                  <a:solidFill>
                    <a:srgbClr val="2B4B82"/>
                  </a:solidFill>
                  <a:latin typeface="Evolventa"/>
                </a:rPr>
                <a:t>, </a:t>
              </a:r>
              <a:r>
                <a:rPr lang="en-US" sz="2000" dirty="0" err="1" smtClean="0">
                  <a:solidFill>
                    <a:srgbClr val="2B4B82"/>
                  </a:solidFill>
                  <a:latin typeface="Evolventa"/>
                </a:rPr>
                <a:t>обычно</a:t>
              </a:r>
              <a:r>
                <a:rPr lang="en-US" sz="2000" dirty="0" smtClean="0">
                  <a:solidFill>
                    <a:srgbClr val="2B4B82"/>
                  </a:solidFill>
                  <a:latin typeface="Evolventa"/>
                </a:rPr>
                <a:t>,</a:t>
              </a:r>
              <a:r>
                <a:rPr lang="ru-RU" sz="2000" dirty="0" smtClean="0">
                  <a:solidFill>
                    <a:srgbClr val="2B4B82"/>
                  </a:solidFill>
                  <a:latin typeface="Evolventa"/>
                </a:rPr>
                <a:t> </a:t>
              </a:r>
              <a:r>
                <a:rPr lang="en-US" sz="2000" dirty="0" smtClean="0">
                  <a:solidFill>
                    <a:srgbClr val="2B4B82"/>
                  </a:solidFill>
                  <a:latin typeface="Evolventa"/>
                </a:rPr>
                <a:t>в</a:t>
              </a:r>
              <a:r>
                <a:rPr lang="ru-RU" sz="2000" dirty="0" smtClean="0">
                  <a:solidFill>
                    <a:srgbClr val="2B4B82"/>
                  </a:solidFill>
                  <a:latin typeface="Evolventa"/>
                </a:rPr>
                <a:t> аудитории </a:t>
              </a:r>
              <a:r>
                <a:rPr lang="en-US" sz="2000" dirty="0" smtClean="0">
                  <a:solidFill>
                    <a:srgbClr val="2B4B82"/>
                  </a:solidFill>
                  <a:latin typeface="Evolventa"/>
                </a:rPr>
                <a:t>с </a:t>
              </a:r>
              <a:r>
                <a:rPr lang="ru-RU" sz="2000" dirty="0" smtClean="0">
                  <a:solidFill>
                    <a:srgbClr val="2B4B82"/>
                  </a:solidFill>
                  <a:latin typeface="Evolventa"/>
                </a:rPr>
                <a:t>преподавателем;</a:t>
              </a:r>
            </a:p>
            <a:p>
              <a:pPr marL="453390" lvl="1" indent="-226695">
                <a:lnSpc>
                  <a:spcPts val="2940"/>
                </a:lnSpc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2B4B82"/>
                  </a:solidFill>
                  <a:latin typeface="Evolventa"/>
                </a:rPr>
                <a:t>Недостаточное владение внешней информацией.</a:t>
              </a:r>
            </a:p>
            <a:p>
              <a:pPr marL="453390" lvl="1" indent="-226695">
                <a:lnSpc>
                  <a:spcPts val="2940"/>
                </a:lnSpc>
              </a:pPr>
              <a:endParaRPr lang="ru-RU" sz="2100" dirty="0" smtClean="0">
                <a:solidFill>
                  <a:srgbClr val="2B4B82"/>
                </a:solidFill>
                <a:latin typeface="Evolventa"/>
              </a:endParaRPr>
            </a:p>
            <a:p>
              <a:pPr marL="453390" lvl="1" indent="-226695">
                <a:lnSpc>
                  <a:spcPts val="2940"/>
                </a:lnSpc>
              </a:pPr>
              <a:endParaRPr lang="ru-RU" sz="2100" dirty="0" smtClean="0">
                <a:solidFill>
                  <a:srgbClr val="2B4B82"/>
                </a:solidFill>
                <a:latin typeface="Evolventa"/>
              </a:endParaRPr>
            </a:p>
            <a:p>
              <a:pPr marL="453390" lvl="1" indent="-226695">
                <a:lnSpc>
                  <a:spcPts val="2940"/>
                </a:lnSpc>
              </a:pPr>
              <a:endParaRPr lang="ru-RU" sz="2100" dirty="0" smtClean="0">
                <a:solidFill>
                  <a:srgbClr val="2B4B82"/>
                </a:solidFill>
                <a:latin typeface="Evolventa"/>
              </a:endParaRPr>
            </a:p>
            <a:p>
              <a:pPr marL="453390" lvl="1" indent="-226695">
                <a:lnSpc>
                  <a:spcPts val="2940"/>
                </a:lnSpc>
              </a:pPr>
              <a:endParaRPr lang="ru-RU" sz="2100" dirty="0" smtClean="0">
                <a:solidFill>
                  <a:srgbClr val="2B4B82"/>
                </a:solidFill>
                <a:latin typeface="Evolventa"/>
              </a:endParaRPr>
            </a:p>
            <a:p>
              <a:pPr marL="453390" lvl="1" indent="-226695">
                <a:lnSpc>
                  <a:spcPts val="2940"/>
                </a:lnSpc>
                <a:buFont typeface="Arial"/>
                <a:buChar char="•"/>
              </a:pPr>
              <a:endParaRPr lang="en-US" sz="2100" dirty="0">
                <a:solidFill>
                  <a:srgbClr val="2B4B82"/>
                </a:solidFill>
                <a:latin typeface="Evolventa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93831" y="2539354"/>
            <a:ext cx="6023474" cy="7134003"/>
            <a:chOff x="0" y="-161925"/>
            <a:chExt cx="8031299" cy="9512002"/>
          </a:xfrm>
        </p:grpSpPr>
        <p:sp>
          <p:nvSpPr>
            <p:cNvPr id="6" name="TextBox 6"/>
            <p:cNvSpPr txBox="1"/>
            <p:nvPr/>
          </p:nvSpPr>
          <p:spPr>
            <a:xfrm>
              <a:off x="0" y="-161925"/>
              <a:ext cx="8031299" cy="18415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00"/>
                </a:lnSpc>
              </a:pPr>
              <a:r>
                <a:rPr lang="ru-RU" sz="4400" dirty="0" smtClean="0">
                  <a:solidFill>
                    <a:srgbClr val="2B4B82"/>
                  </a:solidFill>
                  <a:latin typeface="Evolventa Bold"/>
                </a:rPr>
                <a:t>Создание отдельного центра </a:t>
              </a:r>
              <a:endParaRPr lang="en-US" sz="4400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903869"/>
              <a:ext cx="8031299" cy="64462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3390" lvl="1" indent="-226695">
                <a:lnSpc>
                  <a:spcPts val="2940"/>
                </a:lnSpc>
              </a:pPr>
              <a:r>
                <a:rPr lang="ru-RU" sz="2000" b="1" dirty="0" smtClean="0">
                  <a:solidFill>
                    <a:srgbClr val="2B4B82"/>
                  </a:solidFill>
                  <a:latin typeface="Evolventa"/>
                </a:rPr>
                <a:t>Преимущество:</a:t>
              </a:r>
            </a:p>
            <a:p>
              <a:pPr marL="453390" lvl="1" indent="-226695">
                <a:lnSpc>
                  <a:spcPts val="2940"/>
                </a:lnSpc>
                <a:buFont typeface="Arial"/>
                <a:buChar char="•"/>
              </a:pPr>
              <a:r>
                <a:rPr lang="ru-RU" sz="2000" dirty="0" smtClean="0">
                  <a:solidFill>
                    <a:srgbClr val="2B4B82"/>
                  </a:solidFill>
                  <a:latin typeface="Evolventa"/>
                </a:rPr>
                <a:t>Более широкий доступ к  информациям </a:t>
              </a:r>
              <a:endParaRPr lang="en-US" sz="2000" dirty="0" smtClean="0">
                <a:solidFill>
                  <a:srgbClr val="2B4B82"/>
                </a:solidFill>
                <a:latin typeface="Evolventa"/>
              </a:endParaRPr>
            </a:p>
            <a:p>
              <a:pPr marL="453390" lvl="1" indent="-226695">
                <a:lnSpc>
                  <a:spcPts val="2940"/>
                </a:lnSpc>
                <a:buFont typeface="Arial"/>
                <a:buChar char="•"/>
              </a:pPr>
              <a:r>
                <a:rPr lang="ru-RU" sz="2000" dirty="0" smtClean="0">
                  <a:solidFill>
                    <a:srgbClr val="2B4B82"/>
                  </a:solidFill>
                  <a:latin typeface="Evolventa"/>
                </a:rPr>
                <a:t>Удобный график без привязки к учебному процессу.</a:t>
              </a:r>
            </a:p>
            <a:p>
              <a:pPr marL="453390" lvl="1" indent="-226695">
                <a:lnSpc>
                  <a:spcPts val="2940"/>
                </a:lnSpc>
                <a:buFont typeface="Arial"/>
                <a:buChar char="•"/>
              </a:pPr>
              <a:r>
                <a:rPr lang="ru-RU" sz="20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Наличие удобного помещения для выполнения поставленных задач.</a:t>
              </a:r>
            </a:p>
            <a:p>
              <a:pPr marL="453390" lvl="1" indent="-226695">
                <a:lnSpc>
                  <a:spcPts val="2940"/>
                </a:lnSpc>
              </a:pPr>
              <a:endParaRPr lang="en-US" sz="2000" dirty="0" smtClean="0">
                <a:solidFill>
                  <a:srgbClr val="2B4B82"/>
                </a:solidFill>
                <a:latin typeface="Evolventa"/>
              </a:endParaRPr>
            </a:p>
            <a:p>
              <a:pPr marL="453390" lvl="1" indent="-226695">
                <a:lnSpc>
                  <a:spcPts val="2940"/>
                </a:lnSpc>
              </a:pPr>
              <a:r>
                <a:rPr lang="ru-RU" sz="2000" b="1" dirty="0" smtClean="0">
                  <a:solidFill>
                    <a:srgbClr val="2B4B82"/>
                  </a:solidFill>
                  <a:latin typeface="Evolventa"/>
                </a:rPr>
                <a:t>Недостатки:  </a:t>
              </a:r>
            </a:p>
            <a:p>
              <a:pPr marL="453390" lvl="1" indent="-226695">
                <a:lnSpc>
                  <a:spcPts val="2940"/>
                </a:lnSpc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2B4B82"/>
                  </a:solidFill>
                  <a:latin typeface="Evolventa"/>
                </a:rPr>
                <a:t>Требуется отдельная аудитория  со всеми условиями для эффективной работы;</a:t>
              </a:r>
            </a:p>
            <a:p>
              <a:pPr marL="453390" lvl="1" indent="-226695">
                <a:lnSpc>
                  <a:spcPts val="2940"/>
                </a:lnSpc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2B4B82"/>
                  </a:solidFill>
                  <a:latin typeface="Evolventa"/>
                </a:rPr>
                <a:t>Недостаточно желающих .</a:t>
              </a:r>
            </a:p>
            <a:p>
              <a:pPr marL="453390" lvl="1" indent="-226695">
                <a:lnSpc>
                  <a:spcPts val="2940"/>
                </a:lnSpc>
                <a:buFont typeface="Arial" pitchFamily="34" charset="0"/>
                <a:buChar char="•"/>
              </a:pPr>
              <a:endParaRPr lang="ru-RU" sz="2000" dirty="0" smtClean="0">
                <a:solidFill>
                  <a:srgbClr val="2B4B82"/>
                </a:solidFill>
                <a:latin typeface="Evolventa"/>
              </a:endParaRPr>
            </a:p>
            <a:p>
              <a:pPr marL="453390" lvl="1" indent="-226695">
                <a:lnSpc>
                  <a:spcPts val="2940"/>
                </a:lnSpc>
                <a:buFont typeface="Arial" pitchFamily="34" charset="0"/>
                <a:buChar char="•"/>
              </a:pPr>
              <a:endParaRPr lang="ru-RU" sz="2000" dirty="0" smtClean="0">
                <a:solidFill>
                  <a:srgbClr val="2B4B82"/>
                </a:solidFill>
                <a:latin typeface="Evolventa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63412"/>
            <a:ext cx="4597438" cy="28420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0551837" y="390596"/>
            <a:ext cx="2076668" cy="127620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38681" y="-2447996"/>
            <a:ext cx="3837986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94246" y="-3759204"/>
            <a:ext cx="5357753" cy="5591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28675"/>
            <a:ext cx="1613535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ru-RU" sz="6400" dirty="0" smtClean="0">
                <a:solidFill>
                  <a:srgbClr val="2B4B82"/>
                </a:solidFill>
                <a:latin typeface="Evolventa Bold"/>
              </a:rPr>
              <a:t>Процесс создания </a:t>
            </a:r>
            <a:endParaRPr lang="en-US" sz="6400" dirty="0">
              <a:solidFill>
                <a:srgbClr val="2B4B82"/>
              </a:solidFill>
              <a:latin typeface="Evolventa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584432" y="4045899"/>
            <a:ext cx="2401669" cy="3628573"/>
            <a:chOff x="0" y="-142875"/>
            <a:chExt cx="3202226" cy="4838095"/>
          </a:xfrm>
        </p:grpSpPr>
        <p:sp>
          <p:nvSpPr>
            <p:cNvPr id="4" name="TextBox 4"/>
            <p:cNvSpPr txBox="1"/>
            <p:nvPr/>
          </p:nvSpPr>
          <p:spPr>
            <a:xfrm>
              <a:off x="0" y="-142875"/>
              <a:ext cx="3202226" cy="71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478" dirty="0" smtClean="0">
                  <a:solidFill>
                    <a:srgbClr val="2B4B82"/>
                  </a:solidFill>
                  <a:latin typeface="Evolventa Bold"/>
                </a:rPr>
                <a:t>ШАГ</a:t>
              </a:r>
              <a:endParaRPr lang="en-US" sz="2800" spc="478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438193"/>
              <a:ext cx="3202226" cy="22570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91"/>
                </a:lnSpc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2B4B82"/>
                  </a:solidFill>
                  <a:latin typeface="Evolventa"/>
                </a:rPr>
                <a:t>Создание положения центра/ОП.</a:t>
              </a:r>
            </a:p>
            <a:p>
              <a:pPr algn="ctr">
                <a:lnSpc>
                  <a:spcPts val="2191"/>
                </a:lnSpc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2B4B82"/>
                  </a:solidFill>
                  <a:latin typeface="Evolventa"/>
                </a:rPr>
                <a:t>Заключить договор с внешним экспертом</a:t>
              </a:r>
              <a:r>
                <a:rPr lang="en-US" sz="1600" dirty="0" smtClean="0">
                  <a:solidFill>
                    <a:srgbClr val="2B4B82"/>
                  </a:solidFill>
                  <a:latin typeface="Evolventa"/>
                </a:rPr>
                <a:t>.</a:t>
              </a:r>
              <a:endParaRPr lang="ru-RU" sz="1600" dirty="0" smtClean="0">
                <a:solidFill>
                  <a:srgbClr val="2B4B82"/>
                </a:solidFill>
                <a:latin typeface="Evolventa"/>
              </a:endParaRPr>
            </a:p>
            <a:p>
              <a:pPr algn="ctr">
                <a:lnSpc>
                  <a:spcPts val="2191"/>
                </a:lnSpc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2B4B82"/>
                  </a:solidFill>
                  <a:latin typeface="Evolventa"/>
                </a:rPr>
                <a:t>Привлечение социальных партнеров</a:t>
              </a:r>
              <a:endParaRPr lang="en-US" sz="1600" dirty="0">
                <a:solidFill>
                  <a:srgbClr val="2B4B82"/>
                </a:solidFill>
                <a:latin typeface="Evolventa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77645"/>
              <a:ext cx="3202226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</a:pPr>
              <a:r>
                <a:rPr lang="ru-RU" dirty="0" smtClean="0">
                  <a:solidFill>
                    <a:srgbClr val="2B4B82"/>
                  </a:solidFill>
                  <a:latin typeface="Evolventa Bold"/>
                </a:rPr>
                <a:t>Организация проекта</a:t>
              </a:r>
              <a:endParaRPr lang="en-US" dirty="0">
                <a:solidFill>
                  <a:srgbClr val="2B4B82"/>
                </a:solidFill>
                <a:latin typeface="Evolventa Bold"/>
              </a:endParaRPr>
            </a:p>
            <a:p>
              <a:pPr algn="ctr">
                <a:lnSpc>
                  <a:spcPts val="2445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23950" y="4045899"/>
            <a:ext cx="2459408" cy="3911084"/>
            <a:chOff x="0" y="-142875"/>
            <a:chExt cx="3279211" cy="5214777"/>
          </a:xfrm>
        </p:grpSpPr>
        <p:sp>
          <p:nvSpPr>
            <p:cNvPr id="8" name="TextBox 8"/>
            <p:cNvSpPr txBox="1"/>
            <p:nvPr/>
          </p:nvSpPr>
          <p:spPr>
            <a:xfrm>
              <a:off x="0" y="-142875"/>
              <a:ext cx="3279211" cy="71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spc="478" dirty="0" smtClean="0">
                  <a:solidFill>
                    <a:srgbClr val="2B4B82"/>
                  </a:solidFill>
                  <a:latin typeface="Evolventa Bold"/>
                </a:rPr>
                <a:t>ШАГ</a:t>
              </a:r>
              <a:endParaRPr lang="en-US" sz="2799" spc="478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917466"/>
              <a:ext cx="3279211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8"/>
                </a:lnSpc>
              </a:pPr>
              <a:r>
                <a:rPr lang="ru-RU" sz="1600" dirty="0" smtClean="0">
                  <a:solidFill>
                    <a:srgbClr val="2B4B82"/>
                  </a:solidFill>
                  <a:latin typeface="Evolventa"/>
                </a:rPr>
                <a:t>Выбрать из двух </a:t>
              </a:r>
              <a:r>
                <a:rPr lang="ru-RU" sz="1600" dirty="0" err="1" smtClean="0">
                  <a:solidFill>
                    <a:srgbClr val="2B4B82"/>
                  </a:solidFill>
                  <a:latin typeface="Evolventa"/>
                </a:rPr>
                <a:t>вышепредставленных</a:t>
              </a:r>
              <a:r>
                <a:rPr lang="ru-RU" sz="1600" dirty="0" smtClean="0">
                  <a:solidFill>
                    <a:srgbClr val="2B4B82"/>
                  </a:solidFill>
                  <a:latin typeface="Evolventa"/>
                </a:rPr>
                <a:t> направлении который более подходит для эффективной работы</a:t>
              </a:r>
              <a:r>
                <a:rPr lang="en-US" sz="1600" dirty="0" smtClean="0">
                  <a:solidFill>
                    <a:srgbClr val="2B4B82"/>
                  </a:solidFill>
                  <a:latin typeface="Evolventa"/>
                </a:rPr>
                <a:t>.</a:t>
              </a:r>
              <a:endParaRPr lang="en-US" sz="1600" dirty="0">
                <a:solidFill>
                  <a:srgbClr val="2B4B82"/>
                </a:solidFill>
                <a:latin typeface="Evolventa"/>
              </a:endParaRPr>
            </a:p>
            <a:p>
              <a:pPr algn="ctr">
                <a:lnSpc>
                  <a:spcPts val="2108"/>
                </a:lnSpc>
              </a:pPr>
              <a:endParaRPr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72056"/>
              <a:ext cx="3279211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</a:pPr>
              <a:r>
                <a:rPr lang="en-US" dirty="0" err="1" smtClean="0">
                  <a:solidFill>
                    <a:srgbClr val="2B4B82"/>
                  </a:solidFill>
                  <a:latin typeface="Evolventa Bold"/>
                </a:rPr>
                <a:t>Выб</a:t>
              </a:r>
              <a:r>
                <a:rPr lang="ru-RU" dirty="0" smtClean="0">
                  <a:solidFill>
                    <a:srgbClr val="2B4B82"/>
                  </a:solidFill>
                  <a:latin typeface="Evolventa Bold"/>
                </a:rPr>
                <a:t>рать</a:t>
              </a:r>
              <a:r>
                <a:rPr lang="en-US" dirty="0" smtClean="0">
                  <a:solidFill>
                    <a:srgbClr val="2B4B82"/>
                  </a:solidFill>
                  <a:latin typeface="Evolventa Bold"/>
                </a:rPr>
                <a:t> </a:t>
              </a:r>
              <a:r>
                <a:rPr lang="en-US" dirty="0" err="1" smtClean="0">
                  <a:solidFill>
                    <a:srgbClr val="2B4B82"/>
                  </a:solidFill>
                  <a:latin typeface="Evolventa Bold"/>
                </a:rPr>
                <a:t>систему</a:t>
              </a:r>
              <a:r>
                <a:rPr lang="en-US" dirty="0" smtClean="0">
                  <a:solidFill>
                    <a:srgbClr val="2B4B82"/>
                  </a:solidFill>
                  <a:latin typeface="Evolventa Bold"/>
                </a:rPr>
                <a:t> </a:t>
              </a:r>
              <a:r>
                <a:rPr lang="en-US" dirty="0" err="1" smtClean="0">
                  <a:solidFill>
                    <a:srgbClr val="2B4B82"/>
                  </a:solidFill>
                  <a:latin typeface="Evolventa Bold"/>
                </a:rPr>
                <a:t>управления</a:t>
              </a:r>
              <a:r>
                <a:rPr lang="en-US" dirty="0" smtClean="0">
                  <a:solidFill>
                    <a:srgbClr val="2B4B82"/>
                  </a:solidFill>
                  <a:latin typeface="Evolventa Bold"/>
                </a:rPr>
                <a:t> </a:t>
              </a:r>
              <a:r>
                <a:rPr lang="ru-RU" dirty="0" smtClean="0">
                  <a:solidFill>
                    <a:srgbClr val="2B4B82"/>
                  </a:solidFill>
                  <a:latin typeface="Evolventa Bold"/>
                </a:rPr>
                <a:t>центром</a:t>
              </a:r>
              <a:endParaRPr lang="en-US" dirty="0">
                <a:solidFill>
                  <a:srgbClr val="2B4B82"/>
                </a:solidFill>
                <a:latin typeface="Evolventa Bold"/>
              </a:endParaRPr>
            </a:p>
            <a:p>
              <a:pPr algn="ctr">
                <a:lnSpc>
                  <a:spcPts val="2445"/>
                </a:lnSpc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819046" y="4045899"/>
            <a:ext cx="2459408" cy="3264013"/>
            <a:chOff x="0" y="-142875"/>
            <a:chExt cx="3279211" cy="435201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42875"/>
              <a:ext cx="3279211" cy="71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spc="478" dirty="0" smtClean="0">
                  <a:solidFill>
                    <a:srgbClr val="2B4B82"/>
                  </a:solidFill>
                  <a:latin typeface="Evolventa Bold"/>
                </a:rPr>
                <a:t>ШАГ</a:t>
              </a:r>
              <a:endParaRPr lang="en-US" sz="2799" spc="478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909640"/>
              <a:ext cx="3279211" cy="1299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41"/>
                </a:lnSpc>
              </a:pPr>
              <a:r>
                <a:rPr lang="ru-RU" sz="1600" dirty="0" smtClean="0">
                  <a:solidFill>
                    <a:srgbClr val="2B4B82"/>
                  </a:solidFill>
                  <a:latin typeface="Evolventa"/>
                </a:rPr>
                <a:t>Использовать ОП / раздать анкету для желающих  работать в данном центре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77645"/>
              <a:ext cx="3279211" cy="361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</a:pPr>
              <a:r>
                <a:rPr lang="ru-RU" dirty="0" smtClean="0">
                  <a:solidFill>
                    <a:srgbClr val="2B4B82"/>
                  </a:solidFill>
                  <a:latin typeface="Evolventa Bold"/>
                </a:rPr>
                <a:t>Создание команды</a:t>
              </a:r>
              <a:endParaRPr lang="en-US" dirty="0">
                <a:solidFill>
                  <a:srgbClr val="2B4B82"/>
                </a:solidFill>
                <a:latin typeface="Evolventa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1266418" y="4045899"/>
            <a:ext cx="2680634" cy="4339768"/>
            <a:chOff x="0" y="-142875"/>
            <a:chExt cx="3574179" cy="578635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42875"/>
              <a:ext cx="3574179" cy="71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spc="478" dirty="0" smtClean="0">
                  <a:solidFill>
                    <a:srgbClr val="2B4B82"/>
                  </a:solidFill>
                  <a:latin typeface="Evolventa Bold"/>
                </a:rPr>
                <a:t>ШАГ</a:t>
              </a:r>
              <a:endParaRPr lang="en-US" sz="2800" spc="478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890591"/>
              <a:ext cx="3574179" cy="2752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4"/>
                </a:lnSpc>
                <a:buFont typeface="Arial" pitchFamily="34" charset="0"/>
                <a:buChar char="•"/>
              </a:pPr>
              <a:r>
                <a:rPr lang="ru-RU" sz="1624" dirty="0" smtClean="0">
                  <a:solidFill>
                    <a:srgbClr val="2B4B82"/>
                  </a:solidFill>
                  <a:latin typeface="Evolventa"/>
                </a:rPr>
                <a:t>Привлечение предпринимателей  </a:t>
              </a:r>
            </a:p>
            <a:p>
              <a:pPr algn="ctr">
                <a:lnSpc>
                  <a:spcPts val="2274"/>
                </a:lnSpc>
                <a:buFont typeface="Arial" pitchFamily="34" charset="0"/>
                <a:buChar char="•"/>
              </a:pPr>
              <a:r>
                <a:rPr lang="ru-RU" sz="1624" dirty="0" smtClean="0">
                  <a:solidFill>
                    <a:srgbClr val="2B4B82"/>
                  </a:solidFill>
                  <a:latin typeface="Evolventa"/>
                </a:rPr>
                <a:t> обмен опытом</a:t>
              </a:r>
            </a:p>
            <a:p>
              <a:pPr algn="ctr">
                <a:lnSpc>
                  <a:spcPts val="2274"/>
                </a:lnSpc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2B4B82"/>
                  </a:solidFill>
                  <a:latin typeface="Evolventa" charset="0"/>
                </a:rPr>
                <a:t>обучающие </a:t>
              </a:r>
            </a:p>
            <a:p>
              <a:pPr algn="ctr">
                <a:lnSpc>
                  <a:spcPts val="2274"/>
                </a:lnSpc>
              </a:pPr>
              <a:r>
                <a:rPr lang="ru-RU" sz="1600" dirty="0" smtClean="0">
                  <a:solidFill>
                    <a:srgbClr val="2B4B82"/>
                  </a:solidFill>
                  <a:latin typeface="Evolventa" charset="0"/>
                </a:rPr>
                <a:t>семинары</a:t>
              </a:r>
            </a:p>
            <a:p>
              <a:pPr algn="ctr">
                <a:lnSpc>
                  <a:spcPts val="2274"/>
                </a:lnSpc>
                <a:buFont typeface="Arial" pitchFamily="34" charset="0"/>
                <a:buChar char="•"/>
              </a:pPr>
              <a:endParaRPr lang="en-US" sz="1624" dirty="0" smtClean="0">
                <a:solidFill>
                  <a:srgbClr val="2B4B82"/>
                </a:solidFill>
                <a:latin typeface="Evolventa"/>
              </a:endParaRPr>
            </a:p>
            <a:p>
              <a:pPr algn="ctr">
                <a:lnSpc>
                  <a:spcPts val="2274"/>
                </a:lnSpc>
              </a:pPr>
              <a:endParaRPr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77646"/>
              <a:ext cx="3574179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</a:pPr>
              <a:r>
                <a:rPr lang="ru-RU" dirty="0" smtClean="0">
                  <a:solidFill>
                    <a:srgbClr val="2B4B82"/>
                  </a:solidFill>
                  <a:latin typeface="Evolventa Bold"/>
                </a:rPr>
                <a:t>Проведение </a:t>
              </a:r>
              <a:r>
                <a:rPr lang="ru-RU" dirty="0" err="1" smtClean="0">
                  <a:solidFill>
                    <a:srgbClr val="2B4B82"/>
                  </a:solidFill>
                  <a:latin typeface="Evolventa Bold"/>
                </a:rPr>
                <a:t>встречс</a:t>
              </a:r>
              <a:r>
                <a:rPr lang="ru-RU" dirty="0" smtClean="0">
                  <a:solidFill>
                    <a:srgbClr val="2B4B82"/>
                  </a:solidFill>
                  <a:latin typeface="Evolventa Bold"/>
                </a:rPr>
                <a:t> внешним экспертом</a:t>
              </a:r>
              <a:r>
                <a:rPr lang="en-US" dirty="0" smtClean="0">
                  <a:solidFill>
                    <a:srgbClr val="2B4B82"/>
                  </a:solidFill>
                  <a:latin typeface="Evolventa Bold"/>
                </a:rPr>
                <a:t>.</a:t>
              </a:r>
              <a:endParaRPr lang="en-US" dirty="0">
                <a:solidFill>
                  <a:srgbClr val="2B4B82"/>
                </a:solidFill>
                <a:latin typeface="Evolventa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704642" y="4045899"/>
            <a:ext cx="2459408" cy="3454910"/>
            <a:chOff x="0" y="-142875"/>
            <a:chExt cx="3279211" cy="460654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42875"/>
              <a:ext cx="3279211" cy="711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799" spc="478" dirty="0" smtClean="0">
                  <a:solidFill>
                    <a:srgbClr val="2B4B82"/>
                  </a:solidFill>
                  <a:latin typeface="Evolventa Bold"/>
                </a:rPr>
                <a:t>ШАГ</a:t>
              </a:r>
              <a:endParaRPr lang="en-US" sz="2799" spc="478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890591"/>
              <a:ext cx="3279211" cy="1573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74"/>
                </a:lnSpc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планируемые результаты на каждом из этапов видятся следующим</a:t>
              </a:r>
              <a:endParaRPr dirty="0">
                <a:solidFill>
                  <a:schemeClr val="accent1">
                    <a:lumMod val="75000"/>
                  </a:schemeClr>
                </a:solidFill>
                <a:latin typeface="Evolventa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887170"/>
              <a:ext cx="3279211" cy="773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1"/>
                </a:lnSpc>
              </a:pPr>
              <a:r>
                <a:rPr lang="ru-RU" dirty="0" smtClean="0">
                  <a:solidFill>
                    <a:srgbClr val="2B4B82"/>
                  </a:solidFill>
                  <a:latin typeface="Evolventa Bold"/>
                </a:rPr>
                <a:t>Реализация проектов</a:t>
              </a:r>
              <a:endParaRPr lang="en-US" dirty="0">
                <a:solidFill>
                  <a:srgbClr val="2B4B82"/>
                </a:solidFill>
                <a:latin typeface="Evolventa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051969" y="3258915"/>
            <a:ext cx="14021736" cy="669290"/>
            <a:chOff x="0" y="0"/>
            <a:chExt cx="18695648" cy="892387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 dirty="0">
                  <a:solidFill>
                    <a:srgbClr val="2B4B82"/>
                  </a:solidFill>
                  <a:latin typeface="Evolventa Bold"/>
                </a:rPr>
                <a:t>1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575484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2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926794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3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670775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4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7891155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 dirty="0">
                  <a:solidFill>
                    <a:srgbClr val="2B4B82"/>
                  </a:solidFill>
                  <a:latin typeface="Evolventa Bold"/>
                </a:rPr>
                <a:t>5</a:t>
              </a: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804493" y="3953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5397334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>
              <a:off x="9980379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>
              <a:off x="14361695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3" name="Group 23"/>
          <p:cNvGrpSpPr/>
          <p:nvPr/>
        </p:nvGrpSpPr>
        <p:grpSpPr>
          <a:xfrm>
            <a:off x="1905000" y="8115300"/>
            <a:ext cx="14021736" cy="669290"/>
            <a:chOff x="0" y="0"/>
            <a:chExt cx="18695648" cy="892387"/>
          </a:xfrm>
        </p:grpSpPr>
        <p:sp>
          <p:nvSpPr>
            <p:cNvPr id="34" name="TextBox 24"/>
            <p:cNvSpPr txBox="1"/>
            <p:nvPr/>
          </p:nvSpPr>
          <p:spPr>
            <a:xfrm>
              <a:off x="0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1</a:t>
              </a:r>
            </a:p>
          </p:txBody>
        </p:sp>
        <p:sp>
          <p:nvSpPr>
            <p:cNvPr id="35" name="TextBox 25"/>
            <p:cNvSpPr txBox="1"/>
            <p:nvPr/>
          </p:nvSpPr>
          <p:spPr>
            <a:xfrm>
              <a:off x="4575484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2</a:t>
              </a:r>
            </a:p>
          </p:txBody>
        </p:sp>
        <p:sp>
          <p:nvSpPr>
            <p:cNvPr id="36" name="TextBox 26"/>
            <p:cNvSpPr txBox="1"/>
            <p:nvPr/>
          </p:nvSpPr>
          <p:spPr>
            <a:xfrm>
              <a:off x="8926794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3</a:t>
              </a:r>
            </a:p>
          </p:txBody>
        </p:sp>
        <p:sp>
          <p:nvSpPr>
            <p:cNvPr id="37" name="TextBox 27"/>
            <p:cNvSpPr txBox="1"/>
            <p:nvPr/>
          </p:nvSpPr>
          <p:spPr>
            <a:xfrm>
              <a:off x="13670775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4</a:t>
              </a:r>
            </a:p>
          </p:txBody>
        </p:sp>
        <p:sp>
          <p:nvSpPr>
            <p:cNvPr id="38" name="TextBox 28"/>
            <p:cNvSpPr txBox="1"/>
            <p:nvPr/>
          </p:nvSpPr>
          <p:spPr>
            <a:xfrm>
              <a:off x="17891155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 dirty="0">
                  <a:solidFill>
                    <a:srgbClr val="2B4B82"/>
                  </a:solidFill>
                  <a:latin typeface="Evolventa Bold"/>
                </a:rPr>
                <a:t>5</a:t>
              </a:r>
            </a:p>
          </p:txBody>
        </p:sp>
        <p:sp>
          <p:nvSpPr>
            <p:cNvPr id="39" name="AutoShape 29"/>
            <p:cNvSpPr/>
            <p:nvPr/>
          </p:nvSpPr>
          <p:spPr>
            <a:xfrm>
              <a:off x="804493" y="3953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30"/>
            <p:cNvSpPr/>
            <p:nvPr/>
          </p:nvSpPr>
          <p:spPr>
            <a:xfrm>
              <a:off x="5397334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31"/>
            <p:cNvSpPr/>
            <p:nvPr/>
          </p:nvSpPr>
          <p:spPr>
            <a:xfrm>
              <a:off x="9980379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32"/>
            <p:cNvSpPr/>
            <p:nvPr/>
          </p:nvSpPr>
          <p:spPr>
            <a:xfrm>
              <a:off x="14361695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28675"/>
            <a:ext cx="1613535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ru-RU" sz="6400" dirty="0" smtClean="0">
                <a:solidFill>
                  <a:srgbClr val="2B4B82"/>
                </a:solidFill>
                <a:latin typeface="Evolventa Bold"/>
              </a:rPr>
              <a:t>Этапы  реализации проекта </a:t>
            </a:r>
            <a:endParaRPr lang="en-US" sz="6400" dirty="0">
              <a:solidFill>
                <a:srgbClr val="2B4B82"/>
              </a:solidFill>
              <a:latin typeface="Evolventa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715000" y="4076700"/>
            <a:ext cx="2541637" cy="3682101"/>
            <a:chOff x="0" y="-142875"/>
            <a:chExt cx="3388850" cy="4909466"/>
          </a:xfrm>
        </p:grpSpPr>
        <p:sp>
          <p:nvSpPr>
            <p:cNvPr id="4" name="TextBox 4"/>
            <p:cNvSpPr txBox="1"/>
            <p:nvPr/>
          </p:nvSpPr>
          <p:spPr>
            <a:xfrm>
              <a:off x="0" y="-142875"/>
              <a:ext cx="3202226" cy="586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ru-RU" sz="2800" spc="478" dirty="0" smtClean="0">
                  <a:solidFill>
                    <a:srgbClr val="2B4B82"/>
                  </a:solidFill>
                  <a:latin typeface="Evolventa Bold"/>
                </a:rPr>
                <a:t>Этап</a:t>
              </a:r>
              <a:endParaRPr lang="en-US" sz="2800" spc="478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33392"/>
              <a:ext cx="3202226" cy="26331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91"/>
                </a:lnSpc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Найти подходящую  аудиторию</a:t>
              </a:r>
            </a:p>
            <a:p>
              <a:pPr algn="ctr">
                <a:lnSpc>
                  <a:spcPts val="2191"/>
                </a:lnSpc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Организовать работу волонтеров по подготовке помещения и расходных материалов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Evolventa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86624" y="812593"/>
              <a:ext cx="3202226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подготовительный</a:t>
              </a:r>
              <a:endParaRPr b="1" dirty="0">
                <a:solidFill>
                  <a:schemeClr val="accent1">
                    <a:lumMod val="75000"/>
                  </a:schemeClr>
                </a:solidFill>
                <a:latin typeface="Evolventa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743200" y="4000500"/>
            <a:ext cx="2133600" cy="3581400"/>
            <a:chOff x="0" y="-142875"/>
            <a:chExt cx="3672716" cy="3712557"/>
          </a:xfrm>
        </p:grpSpPr>
        <p:sp>
          <p:nvSpPr>
            <p:cNvPr id="8" name="TextBox 8"/>
            <p:cNvSpPr txBox="1"/>
            <p:nvPr/>
          </p:nvSpPr>
          <p:spPr>
            <a:xfrm>
              <a:off x="0" y="-142875"/>
              <a:ext cx="3279211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ru-RU" sz="2799" spc="478" dirty="0" smtClean="0">
                  <a:solidFill>
                    <a:srgbClr val="2B4B82"/>
                  </a:solidFill>
                  <a:latin typeface="Evolventa Bold"/>
                </a:rPr>
                <a:t>Этап</a:t>
              </a:r>
              <a:endParaRPr lang="en-US" sz="2799" spc="478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133392"/>
              <a:ext cx="3279211" cy="14362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8"/>
                </a:lnSpc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Составить общую концепцию работы </a:t>
              </a:r>
              <a:r>
                <a:rPr lang="ru-RU" sz="1600" dirty="0" err="1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коворкингцентра</a:t>
              </a:r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.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Evolventa" charset="0"/>
              </a:endParaRPr>
            </a:p>
            <a:p>
              <a:pPr algn="ctr">
                <a:lnSpc>
                  <a:spcPts val="2108"/>
                </a:lnSpc>
              </a:pPr>
              <a:endParaRPr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872055"/>
              <a:ext cx="3672716" cy="6380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</a:pPr>
              <a:r>
                <a:rPr lang="ru-RU" b="1" dirty="0" err="1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Теоретико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 -прогностический</a:t>
              </a:r>
              <a:endParaRPr b="1" dirty="0">
                <a:solidFill>
                  <a:schemeClr val="accent1">
                    <a:lumMod val="75000"/>
                  </a:schemeClr>
                </a:solidFill>
                <a:latin typeface="Evolventa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48800" y="4000500"/>
            <a:ext cx="2459408" cy="3412796"/>
            <a:chOff x="0" y="-142875"/>
            <a:chExt cx="3279211" cy="4550393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42875"/>
              <a:ext cx="3279211" cy="586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ru-RU" sz="2799" spc="478" dirty="0" smtClean="0">
                  <a:solidFill>
                    <a:srgbClr val="2B4B82"/>
                  </a:solidFill>
                  <a:latin typeface="Evolventa Bold"/>
                </a:rPr>
                <a:t>Этап</a:t>
              </a:r>
              <a:endParaRPr lang="en-US" sz="2799" spc="478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133392"/>
              <a:ext cx="3279211" cy="22741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41"/>
                </a:lnSpc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Открытие </a:t>
              </a:r>
              <a:r>
                <a:rPr lang="ru-RU" sz="1600" dirty="0" err="1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коворкингцентра</a:t>
              </a: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,</a:t>
              </a:r>
            </a:p>
            <a:p>
              <a:pPr algn="ctr">
                <a:lnSpc>
                  <a:spcPts val="1941"/>
                </a:lnSpc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его дальнейшее сопровождение и поддержание </a:t>
              </a:r>
              <a:r>
                <a:rPr lang="ru-RU" sz="1600" dirty="0" err="1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коворкинга</a:t>
              </a: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 в</a:t>
              </a:r>
            </a:p>
            <a:p>
              <a:pPr algn="ctr">
                <a:lnSpc>
                  <a:spcPts val="1941"/>
                </a:lnSpc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 рабочем режиме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77645"/>
              <a:ext cx="3279211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реализации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  <a:latin typeface="Evolventa" charset="0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335000" y="4000500"/>
            <a:ext cx="2590800" cy="4483373"/>
            <a:chOff x="0" y="-142875"/>
            <a:chExt cx="3574179" cy="591729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142875"/>
              <a:ext cx="3574179" cy="586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ru-RU" sz="2800" spc="478" dirty="0" smtClean="0">
                  <a:solidFill>
                    <a:srgbClr val="2B4B82"/>
                  </a:solidFill>
                  <a:latin typeface="Evolventa Bold"/>
                </a:rPr>
                <a:t>Этап</a:t>
              </a:r>
              <a:endParaRPr lang="en-US" sz="2800" spc="478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2133392"/>
              <a:ext cx="3574179" cy="36410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74"/>
                </a:lnSpc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Провести мониторинг результатов работы </a:t>
              </a:r>
              <a:r>
                <a:rPr lang="ru-RU" sz="1600" dirty="0" err="1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коворкингцентра</a:t>
              </a: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, </a:t>
              </a:r>
            </a:p>
            <a:p>
              <a:pPr algn="ctr">
                <a:lnSpc>
                  <a:spcPts val="2274"/>
                </a:lnSpc>
              </a:pPr>
              <a:r>
                <a:rPr lang="ru-RU" sz="1600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при необходимости скорректировать его концепцию и организацию деятельности</a:t>
              </a:r>
              <a:endParaRPr lang="en-US" sz="1624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endParaRPr>
            </a:p>
            <a:p>
              <a:pPr algn="ctr">
                <a:lnSpc>
                  <a:spcPts val="2274"/>
                </a:lnSpc>
              </a:pPr>
              <a:endParaRPr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877646"/>
              <a:ext cx="3574179" cy="3633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45"/>
                </a:lnSpc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коррекционный</a:t>
              </a:r>
              <a:endParaRPr lang="en-US" b="1" dirty="0">
                <a:solidFill>
                  <a:schemeClr val="accent1">
                    <a:lumMod val="75000"/>
                  </a:schemeClr>
                </a:solidFill>
                <a:latin typeface="Evolventa" charset="0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048000" y="2933700"/>
            <a:ext cx="11887200" cy="834866"/>
            <a:chOff x="0" y="-219075"/>
            <a:chExt cx="14475268" cy="1113155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 dirty="0">
                  <a:solidFill>
                    <a:srgbClr val="2B4B82"/>
                  </a:solidFill>
                  <a:latin typeface="Evolventa Bold"/>
                </a:rPr>
                <a:t>1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575484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2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926794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3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670775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 dirty="0">
                  <a:solidFill>
                    <a:srgbClr val="2B4B82"/>
                  </a:solidFill>
                  <a:latin typeface="Evolventa Bold"/>
                </a:rPr>
                <a:t>4</a:t>
              </a:r>
            </a:p>
          </p:txBody>
        </p:sp>
        <p:sp>
          <p:nvSpPr>
            <p:cNvPr id="29" name="AutoShape 29"/>
            <p:cNvSpPr/>
            <p:nvPr/>
          </p:nvSpPr>
          <p:spPr>
            <a:xfrm>
              <a:off x="804493" y="3953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0" name="AutoShape 30"/>
            <p:cNvSpPr/>
            <p:nvPr/>
          </p:nvSpPr>
          <p:spPr>
            <a:xfrm>
              <a:off x="5397334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>
              <a:off x="9980379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3" name="Group 23"/>
          <p:cNvGrpSpPr/>
          <p:nvPr/>
        </p:nvGrpSpPr>
        <p:grpSpPr>
          <a:xfrm>
            <a:off x="2819400" y="8724900"/>
            <a:ext cx="12192000" cy="834866"/>
            <a:chOff x="0" y="-219075"/>
            <a:chExt cx="14475268" cy="1113155"/>
          </a:xfrm>
        </p:grpSpPr>
        <p:sp>
          <p:nvSpPr>
            <p:cNvPr id="34" name="TextBox 24"/>
            <p:cNvSpPr txBox="1"/>
            <p:nvPr/>
          </p:nvSpPr>
          <p:spPr>
            <a:xfrm>
              <a:off x="0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1</a:t>
              </a:r>
            </a:p>
          </p:txBody>
        </p:sp>
        <p:sp>
          <p:nvSpPr>
            <p:cNvPr id="35" name="TextBox 25"/>
            <p:cNvSpPr txBox="1"/>
            <p:nvPr/>
          </p:nvSpPr>
          <p:spPr>
            <a:xfrm>
              <a:off x="4575484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2</a:t>
              </a:r>
            </a:p>
          </p:txBody>
        </p:sp>
        <p:sp>
          <p:nvSpPr>
            <p:cNvPr id="36" name="TextBox 26"/>
            <p:cNvSpPr txBox="1"/>
            <p:nvPr/>
          </p:nvSpPr>
          <p:spPr>
            <a:xfrm>
              <a:off x="8926794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3</a:t>
              </a:r>
            </a:p>
          </p:txBody>
        </p:sp>
        <p:sp>
          <p:nvSpPr>
            <p:cNvPr id="37" name="TextBox 27"/>
            <p:cNvSpPr txBox="1"/>
            <p:nvPr/>
          </p:nvSpPr>
          <p:spPr>
            <a:xfrm>
              <a:off x="13670775" y="-219075"/>
              <a:ext cx="804493" cy="1113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60"/>
                </a:lnSpc>
              </a:pPr>
              <a:r>
                <a:rPr lang="en-US" sz="4400" spc="752">
                  <a:solidFill>
                    <a:srgbClr val="2B4B82"/>
                  </a:solidFill>
                  <a:latin typeface="Evolventa Bold"/>
                </a:rPr>
                <a:t>4</a:t>
              </a:r>
            </a:p>
          </p:txBody>
        </p:sp>
        <p:sp>
          <p:nvSpPr>
            <p:cNvPr id="39" name="AutoShape 29"/>
            <p:cNvSpPr/>
            <p:nvPr/>
          </p:nvSpPr>
          <p:spPr>
            <a:xfrm>
              <a:off x="804493" y="3953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30"/>
            <p:cNvSpPr/>
            <p:nvPr/>
          </p:nvSpPr>
          <p:spPr>
            <a:xfrm>
              <a:off x="5397334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31"/>
            <p:cNvSpPr/>
            <p:nvPr/>
          </p:nvSpPr>
          <p:spPr>
            <a:xfrm>
              <a:off x="9980379" y="382693"/>
              <a:ext cx="3529461" cy="0"/>
            </a:xfrm>
            <a:prstGeom prst="line">
              <a:avLst/>
            </a:prstGeom>
            <a:ln w="38100" cap="flat">
              <a:solidFill>
                <a:srgbClr val="2B4B82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76342" y="1951228"/>
            <a:ext cx="6338112" cy="638454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15956" y="2924175"/>
            <a:ext cx="8489114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00"/>
              </a:lnSpc>
            </a:pPr>
            <a:r>
              <a:rPr lang="ru-RU" sz="8500" dirty="0" smtClean="0">
                <a:solidFill>
                  <a:srgbClr val="F7B4A7"/>
                </a:solidFill>
                <a:latin typeface="Evolventa Bold"/>
              </a:rPr>
              <a:t>Риски</a:t>
            </a:r>
          </a:p>
          <a:p>
            <a:pPr>
              <a:lnSpc>
                <a:spcPts val="10200"/>
              </a:lnSpc>
            </a:pPr>
            <a:endParaRPr lang="en-US" sz="8500" dirty="0">
              <a:solidFill>
                <a:srgbClr val="F7B4A7"/>
              </a:solidFill>
              <a:latin typeface="Evolventa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7801" y="468630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Evolventa" charset="0"/>
              </a:rPr>
              <a:t>Механизмы предотвращения или компенсирования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Evolvent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 l="11748" r="43452"/>
          <a:stretch>
            <a:fillRect/>
          </a:stretch>
        </p:blipFill>
        <p:spPr>
          <a:xfrm>
            <a:off x="0" y="0"/>
            <a:ext cx="6912767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696200" y="571501"/>
            <a:ext cx="10210800" cy="3809999"/>
            <a:chOff x="0" y="-134620"/>
            <a:chExt cx="12216316" cy="6110110"/>
          </a:xfrm>
        </p:grpSpPr>
        <p:sp>
          <p:nvSpPr>
            <p:cNvPr id="4" name="TextBox 4"/>
            <p:cNvSpPr txBox="1"/>
            <p:nvPr/>
          </p:nvSpPr>
          <p:spPr>
            <a:xfrm>
              <a:off x="0" y="-134620"/>
              <a:ext cx="12216316" cy="34550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Evolventa" charset="0"/>
                </a:rPr>
                <a:t>В ходе работы над проектом могут быть выделены негативные последствия (риски)  при реализации проекта и механизмы их предотвращения или компенсирования.</a:t>
              </a:r>
            </a:p>
            <a:p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Evolventa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047970"/>
              <a:ext cx="12216316" cy="709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56"/>
                </a:lnSpc>
              </a:pPr>
              <a:endParaRPr lang="en-US" sz="2624" spc="414" dirty="0">
                <a:solidFill>
                  <a:srgbClr val="2B4B82"/>
                </a:solidFill>
                <a:latin typeface="Evolventa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419953"/>
              <a:ext cx="12216316" cy="5555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5"/>
                </a:lnSpc>
              </a:pPr>
              <a:endParaRPr lang="en-US" sz="2625" dirty="0">
                <a:solidFill>
                  <a:srgbClr val="2B4B82"/>
                </a:solidFill>
                <a:latin typeface="Evolventa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001000" y="4229100"/>
            <a:ext cx="97536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  <a:latin typeface="Evolventa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Механизмы предотвращения или компенсирования:</a:t>
            </a: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Evolventa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1.запустить рекламу в студенческом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коворкинг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 центре 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2.прорекламировать преимущества использования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коворкингов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 колледжа среди студентов(выступления на занятиях, буклеты, вирусная реклама);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3.расширять клиентскую базу за счет других образовательных организаций;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4. проводить мониторинг востребованности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коворкинг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 центра и результатов его работы;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5. Изначально обговаривать с заказчиками возможность неудачных пилотных проектов.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Evolventa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53400" y="2628900"/>
            <a:ext cx="982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1.не будет желающих, воспользоваться услугой центра;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2.резиденты (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коворкеры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) не будут поддерживать правила работы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коворкинге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3.высокозатратный вариант проекта не окупится;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Evolventa" charset="0"/>
              </a:rPr>
              <a:t>4. Возможность неэффективности работы студентов для реализуемых проектов (неудачи или же ошибки)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4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6160" y="838877"/>
            <a:ext cx="9569415" cy="2643101"/>
            <a:chOff x="0" y="19049"/>
            <a:chExt cx="12759220" cy="3524135"/>
          </a:xfrm>
        </p:grpSpPr>
        <p:sp>
          <p:nvSpPr>
            <p:cNvPr id="3" name="TextBox 3"/>
            <p:cNvSpPr txBox="1"/>
            <p:nvPr/>
          </p:nvSpPr>
          <p:spPr>
            <a:xfrm>
              <a:off x="0" y="19049"/>
              <a:ext cx="12759220" cy="2954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spc="-51" dirty="0" err="1">
                  <a:solidFill>
                    <a:srgbClr val="2B4B82"/>
                  </a:solidFill>
                  <a:latin typeface="Evolventa Bold"/>
                </a:rPr>
                <a:t>Преимущества</a:t>
              </a:r>
              <a:r>
                <a:rPr lang="en-US" sz="7200" spc="-51" dirty="0">
                  <a:solidFill>
                    <a:srgbClr val="2B4B82"/>
                  </a:solidFill>
                  <a:latin typeface="Evolventa Bold"/>
                </a:rPr>
                <a:t> </a:t>
              </a:r>
              <a:r>
                <a:rPr lang="en-US" sz="7200" spc="-51" dirty="0" err="1">
                  <a:solidFill>
                    <a:srgbClr val="2B4B82"/>
                  </a:solidFill>
                  <a:latin typeface="Evolventa Bold"/>
                </a:rPr>
                <a:t>для</a:t>
              </a:r>
              <a:r>
                <a:rPr lang="en-US" sz="7200" spc="-51" dirty="0">
                  <a:solidFill>
                    <a:srgbClr val="2B4B82"/>
                  </a:solidFill>
                  <a:latin typeface="Evolventa Bold"/>
                </a:rPr>
                <a:t> </a:t>
              </a:r>
              <a:r>
                <a:rPr lang="ru-RU" sz="7200" spc="-51" dirty="0" smtClean="0">
                  <a:solidFill>
                    <a:srgbClr val="2B4B82"/>
                  </a:solidFill>
                  <a:latin typeface="Evolventa Bold"/>
                </a:rPr>
                <a:t>колледжа</a:t>
              </a:r>
              <a:endParaRPr lang="en-US" sz="7200" spc="-51" dirty="0">
                <a:solidFill>
                  <a:srgbClr val="2B4B82"/>
                </a:solidFill>
                <a:latin typeface="Evolventa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943276"/>
              <a:ext cx="12759220" cy="599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55"/>
                </a:lnSpc>
              </a:pPr>
              <a:endParaRPr lang="en-US" sz="2399" spc="479" dirty="0">
                <a:solidFill>
                  <a:srgbClr val="2B4B82"/>
                </a:solidFill>
                <a:latin typeface="Evolventa"/>
              </a:endParaRP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82600" y="0"/>
            <a:ext cx="4611679" cy="476771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988543" y="7489959"/>
            <a:ext cx="4310914" cy="1681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000" dirty="0" smtClean="0">
                <a:solidFill>
                  <a:srgbClr val="2B4B82"/>
                </a:solidFill>
                <a:latin typeface="Evolventa"/>
              </a:rPr>
              <a:t>Находить новые места для прохождения производственной практики и для трудоустройство выпускников</a:t>
            </a:r>
            <a:endParaRPr lang="en-US" sz="2000" dirty="0">
              <a:solidFill>
                <a:srgbClr val="2B4B82"/>
              </a:solidFill>
              <a:latin typeface="Evolvent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48386" y="7489959"/>
            <a:ext cx="4310914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ru-RU" sz="2000" dirty="0" smtClean="0">
                <a:solidFill>
                  <a:srgbClr val="2B4B82"/>
                </a:solidFill>
                <a:latin typeface="Evolventa"/>
              </a:rPr>
              <a:t>Д</a:t>
            </a:r>
            <a:r>
              <a:rPr lang="en-US" sz="2000" dirty="0" err="1" smtClean="0">
                <a:solidFill>
                  <a:srgbClr val="2B4B82"/>
                </a:solidFill>
                <a:latin typeface="Evolventa"/>
              </a:rPr>
              <a:t>ополнительные</a:t>
            </a:r>
            <a:r>
              <a:rPr lang="en-US" sz="2000" dirty="0" smtClean="0">
                <a:solidFill>
                  <a:srgbClr val="2B4B82"/>
                </a:solidFill>
                <a:latin typeface="Evolventa"/>
              </a:rPr>
              <a:t> </a:t>
            </a:r>
            <a:r>
              <a:rPr lang="en-US" sz="2000" dirty="0">
                <a:solidFill>
                  <a:srgbClr val="2B4B82"/>
                </a:solidFill>
                <a:latin typeface="Evolventa"/>
              </a:rPr>
              <a:t>и </a:t>
            </a:r>
            <a:r>
              <a:rPr lang="en-US" sz="2000" dirty="0" err="1">
                <a:solidFill>
                  <a:srgbClr val="2B4B82"/>
                </a:solidFill>
                <a:latin typeface="Evolventa"/>
              </a:rPr>
              <a:t>обновленные</a:t>
            </a:r>
            <a:r>
              <a:rPr lang="en-US" sz="2000" dirty="0">
                <a:solidFill>
                  <a:srgbClr val="2B4B82"/>
                </a:solidFill>
                <a:latin typeface="Evolventa"/>
              </a:rPr>
              <a:t> </a:t>
            </a:r>
            <a:r>
              <a:rPr lang="en-US" sz="2000" dirty="0" err="1" smtClean="0">
                <a:solidFill>
                  <a:srgbClr val="2B4B82"/>
                </a:solidFill>
                <a:latin typeface="Evolventa"/>
              </a:rPr>
              <a:t>ресурсы</a:t>
            </a:r>
            <a:r>
              <a:rPr lang="ru-RU" sz="2000" dirty="0" smtClean="0">
                <a:solidFill>
                  <a:srgbClr val="2B4B82"/>
                </a:solidFill>
                <a:latin typeface="Evolventa"/>
              </a:rPr>
              <a:t> для колледжа</a:t>
            </a:r>
            <a:r>
              <a:rPr lang="en-US" sz="2000" dirty="0" smtClean="0">
                <a:solidFill>
                  <a:srgbClr val="2B4B82"/>
                </a:solidFill>
                <a:latin typeface="Evolventa"/>
              </a:rPr>
              <a:t>, </a:t>
            </a:r>
            <a:r>
              <a:rPr lang="en-US" sz="2000" dirty="0" err="1">
                <a:solidFill>
                  <a:srgbClr val="2B4B82"/>
                </a:solidFill>
                <a:latin typeface="Evolventa"/>
              </a:rPr>
              <a:t>которые</a:t>
            </a:r>
            <a:r>
              <a:rPr lang="en-US" sz="2000" dirty="0">
                <a:solidFill>
                  <a:srgbClr val="2B4B82"/>
                </a:solidFill>
                <a:latin typeface="Evolventa"/>
              </a:rPr>
              <a:t> </a:t>
            </a:r>
            <a:r>
              <a:rPr lang="en-US" sz="2000" dirty="0" err="1">
                <a:solidFill>
                  <a:srgbClr val="2B4B82"/>
                </a:solidFill>
                <a:latin typeface="Evolventa"/>
              </a:rPr>
              <a:t>помогут</a:t>
            </a:r>
            <a:r>
              <a:rPr lang="en-US" sz="2000" dirty="0">
                <a:solidFill>
                  <a:srgbClr val="2B4B82"/>
                </a:solidFill>
                <a:latin typeface="Evolventa"/>
              </a:rPr>
              <a:t> в </a:t>
            </a:r>
            <a:r>
              <a:rPr lang="en-US" sz="2000" dirty="0" err="1" smtClean="0">
                <a:solidFill>
                  <a:srgbClr val="2B4B82"/>
                </a:solidFill>
                <a:latin typeface="Evolventa"/>
              </a:rPr>
              <a:t>работе</a:t>
            </a:r>
            <a:r>
              <a:rPr lang="ru-RU" sz="2000" dirty="0" smtClean="0">
                <a:solidFill>
                  <a:srgbClr val="2B4B82"/>
                </a:solidFill>
                <a:latin typeface="Evolventa"/>
              </a:rPr>
              <a:t> (возможность работать через бартер либо материальные вознаграждения)</a:t>
            </a:r>
            <a:endParaRPr lang="en-US" sz="2000" dirty="0">
              <a:solidFill>
                <a:srgbClr val="2B4B82"/>
              </a:solidFill>
              <a:latin typeface="Evolvent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5143500"/>
            <a:ext cx="4310914" cy="14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ru-RU" sz="2400" dirty="0" smtClean="0">
                <a:solidFill>
                  <a:srgbClr val="2B4B82"/>
                </a:solidFill>
                <a:latin typeface="Evolventa Bold"/>
              </a:rPr>
              <a:t>Повысить уровень практических навыков у преподавателей  колледжа</a:t>
            </a:r>
            <a:endParaRPr lang="en-US" sz="2400" dirty="0">
              <a:solidFill>
                <a:srgbClr val="2B4B82"/>
              </a:solidFill>
              <a:latin typeface="Evolventa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7518534"/>
            <a:ext cx="4310914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ru-RU" sz="2056" dirty="0" smtClean="0">
                <a:solidFill>
                  <a:srgbClr val="2B4B82"/>
                </a:solidFill>
                <a:latin typeface="Evolventa"/>
              </a:rPr>
              <a:t>Преподаватели могут освоить все новые методы работы по своим специальностям  и исследовать рынок с реальными примерами и кейсами</a:t>
            </a:r>
            <a:r>
              <a:rPr lang="en-US" sz="2056" dirty="0" smtClean="0">
                <a:solidFill>
                  <a:srgbClr val="2B4B82"/>
                </a:solidFill>
                <a:latin typeface="Evolventa"/>
              </a:rPr>
              <a:t>.</a:t>
            </a:r>
            <a:endParaRPr lang="en-US" sz="2056" dirty="0">
              <a:solidFill>
                <a:srgbClr val="2B4B82"/>
              </a:solidFill>
              <a:latin typeface="Evolvent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0" y="5219700"/>
            <a:ext cx="4822457" cy="1395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ru-RU" sz="2400" dirty="0" smtClean="0">
                <a:solidFill>
                  <a:srgbClr val="2B4B82"/>
                </a:solidFill>
                <a:latin typeface="Evolventa Bold"/>
              </a:rPr>
              <a:t>Взаимодействие с потенциальными социальными партнерами</a:t>
            </a:r>
            <a:endParaRPr lang="en-US" sz="2400" dirty="0">
              <a:solidFill>
                <a:srgbClr val="2B4B82"/>
              </a:solidFill>
              <a:latin typeface="Evolventa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954000" y="5219700"/>
            <a:ext cx="4310914" cy="9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400" dirty="0" err="1">
                <a:solidFill>
                  <a:srgbClr val="2B4B82"/>
                </a:solidFill>
                <a:latin typeface="Evolventa Bold"/>
              </a:rPr>
              <a:t>Позволяют</a:t>
            </a:r>
            <a:r>
              <a:rPr lang="en-US" sz="2400" dirty="0">
                <a:solidFill>
                  <a:srgbClr val="2B4B82"/>
                </a:solidFill>
                <a:latin typeface="Evolventa Bold"/>
              </a:rPr>
              <a:t> </a:t>
            </a:r>
            <a:r>
              <a:rPr lang="en-US" sz="2400" dirty="0" err="1">
                <a:solidFill>
                  <a:srgbClr val="2B4B82"/>
                </a:solidFill>
                <a:latin typeface="Evolventa Bold"/>
              </a:rPr>
              <a:t>расширить</a:t>
            </a:r>
            <a:r>
              <a:rPr lang="en-US" sz="2400" dirty="0">
                <a:solidFill>
                  <a:srgbClr val="2B4B82"/>
                </a:solidFill>
                <a:latin typeface="Evolventa Bold"/>
              </a:rPr>
              <a:t> </a:t>
            </a:r>
            <a:r>
              <a:rPr lang="en-US" sz="2400" dirty="0" err="1">
                <a:solidFill>
                  <a:srgbClr val="2B4B82"/>
                </a:solidFill>
                <a:latin typeface="Evolventa Bold"/>
              </a:rPr>
              <a:t>ресурсы</a:t>
            </a:r>
            <a:endParaRPr lang="en-US" sz="2400" dirty="0">
              <a:solidFill>
                <a:srgbClr val="2B4B82"/>
              </a:solidFill>
              <a:latin typeface="Evolventa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</TotalTime>
  <Words>579</Words>
  <Application>Microsoft Office PowerPoint</Application>
  <PresentationFormat>Произвольный</PresentationFormat>
  <Paragraphs>121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Evolventa Bold</vt:lpstr>
      <vt:lpstr>Evolventa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Изометрические Элементы и Макеты Технологии в Образовании Технология Презентация</dc:title>
  <cp:lastModifiedBy>ПК</cp:lastModifiedBy>
  <cp:revision>35</cp:revision>
  <cp:lastPrinted>2024-06-07T02:33:08Z</cp:lastPrinted>
  <dcterms:created xsi:type="dcterms:W3CDTF">2006-08-16T00:00:00Z</dcterms:created>
  <dcterms:modified xsi:type="dcterms:W3CDTF">2024-06-07T02:34:34Z</dcterms:modified>
  <dc:identifier>DAFi91zAwYE</dc:identifier>
</cp:coreProperties>
</file>